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5" r:id="rId3"/>
  </p:sldMasterIdLst>
  <p:notesMasterIdLst>
    <p:notesMasterId r:id="rId29"/>
  </p:notesMasterIdLst>
  <p:handoutMasterIdLst>
    <p:handoutMasterId r:id="rId30"/>
  </p:handoutMasterIdLst>
  <p:sldIdLst>
    <p:sldId id="257" r:id="rId4"/>
    <p:sldId id="718" r:id="rId5"/>
    <p:sldId id="719" r:id="rId6"/>
    <p:sldId id="726" r:id="rId7"/>
    <p:sldId id="727" r:id="rId8"/>
    <p:sldId id="728" r:id="rId9"/>
    <p:sldId id="729" r:id="rId10"/>
    <p:sldId id="730" r:id="rId11"/>
    <p:sldId id="731" r:id="rId12"/>
    <p:sldId id="732" r:id="rId13"/>
    <p:sldId id="733" r:id="rId14"/>
    <p:sldId id="734" r:id="rId15"/>
    <p:sldId id="735" r:id="rId16"/>
    <p:sldId id="736" r:id="rId17"/>
    <p:sldId id="737" r:id="rId18"/>
    <p:sldId id="738" r:id="rId19"/>
    <p:sldId id="739" r:id="rId20"/>
    <p:sldId id="740" r:id="rId21"/>
    <p:sldId id="741" r:id="rId22"/>
    <p:sldId id="742" r:id="rId23"/>
    <p:sldId id="743" r:id="rId24"/>
    <p:sldId id="744" r:id="rId25"/>
    <p:sldId id="745" r:id="rId26"/>
    <p:sldId id="746" r:id="rId27"/>
    <p:sldId id="747"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3906"/>
    <a:srgbClr val="A10000"/>
    <a:srgbClr val="3344AA"/>
    <a:srgbClr val="213698"/>
    <a:srgbClr val="42369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3361" autoAdjust="0"/>
    <p:restoredTop sz="90404" autoAdjust="0"/>
  </p:normalViewPr>
  <p:slideViewPr>
    <p:cSldViewPr>
      <p:cViewPr>
        <p:scale>
          <a:sx n="125" d="100"/>
          <a:sy n="125" d="100"/>
        </p:scale>
        <p:origin x="-504" y="296"/>
      </p:cViewPr>
      <p:guideLst>
        <p:guide orient="horz" pos="2160"/>
        <p:guide pos="5040"/>
      </p:guideLst>
    </p:cSldViewPr>
  </p:slideViewPr>
  <p:outlineViewPr>
    <p:cViewPr>
      <p:scale>
        <a:sx n="33" d="100"/>
        <a:sy n="33" d="100"/>
      </p:scale>
      <p:origin x="0" y="2080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101" d="100"/>
          <a:sy n="101" d="100"/>
        </p:scale>
        <p:origin x="-3120" y="-10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30" Type="http://schemas.openxmlformats.org/officeDocument/2006/relationships/handoutMaster" Target="handoutMasters/handout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6.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Gill Sans MT"/>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DC69573-C26F-0442-B8C0-2B1956C3E10E}" type="datetimeFigureOut">
              <a:rPr lang="en-US" smtClean="0">
                <a:latin typeface="Gill Sans MT"/>
              </a:rPr>
              <a:pPr/>
              <a:t>11/12/15</a:t>
            </a:fld>
            <a:endParaRPr lang="en-US" dirty="0">
              <a:latin typeface="Gill Sans MT"/>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Gill Sans MT"/>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89B6413-19F5-3A47-8E45-6585A15676FA}" type="slidenum">
              <a:rPr lang="en-US" smtClean="0">
                <a:latin typeface="Gill Sans MT"/>
              </a:rPr>
              <a:pPr/>
              <a:t>‹#›</a:t>
            </a:fld>
            <a:endParaRPr lang="en-US" dirty="0">
              <a:latin typeface="Gill Sans MT"/>
            </a:endParaRPr>
          </a:p>
        </p:txBody>
      </p:sp>
    </p:spTree>
    <p:extLst>
      <p:ext uri="{BB962C8B-B14F-4D97-AF65-F5344CB8AC3E}">
        <p14:creationId xmlns:p14="http://schemas.microsoft.com/office/powerpoint/2010/main" val="292079673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jpeg>
</file>

<file path=ppt/media/image3.png>
</file>

<file path=ppt/media/image33.png>
</file>

<file path=ppt/media/image4.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Gill Sans M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Gill Sans MT"/>
              </a:defRPr>
            </a:lvl1pPr>
          </a:lstStyle>
          <a:p>
            <a:fld id="{42F3953A-5C2A-48EB-BDFA-4916A74953EA}" type="datetimeFigureOut">
              <a:rPr lang="en-US" smtClean="0"/>
              <a:pPr/>
              <a:t>11/12/15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Gill Sans M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Gill Sans MT"/>
              </a:defRPr>
            </a:lvl1pPr>
          </a:lstStyle>
          <a:p>
            <a:fld id="{3CE266F9-CC88-412B-8E24-1AD4CD4D9C1D}" type="slidenum">
              <a:rPr lang="en-US" smtClean="0"/>
              <a:pPr/>
              <a:t>‹#›</a:t>
            </a:fld>
            <a:endParaRPr lang="en-US" dirty="0"/>
          </a:p>
        </p:txBody>
      </p:sp>
    </p:spTree>
    <p:extLst>
      <p:ext uri="{BB962C8B-B14F-4D97-AF65-F5344CB8AC3E}">
        <p14:creationId xmlns:p14="http://schemas.microsoft.com/office/powerpoint/2010/main" val="3146526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Gill Sans MT"/>
        <a:ea typeface="+mn-ea"/>
        <a:cs typeface="+mn-cs"/>
      </a:defRPr>
    </a:lvl1pPr>
    <a:lvl2pPr marL="457200" algn="l" defTabSz="914400" rtl="0" eaLnBrk="1" latinLnBrk="0" hangingPunct="1">
      <a:defRPr sz="1200" kern="1200">
        <a:solidFill>
          <a:schemeClr val="tx1"/>
        </a:solidFill>
        <a:latin typeface="Gill Sans MT"/>
        <a:ea typeface="+mn-ea"/>
        <a:cs typeface="+mn-cs"/>
      </a:defRPr>
    </a:lvl2pPr>
    <a:lvl3pPr marL="914400" algn="l" defTabSz="914400" rtl="0" eaLnBrk="1" latinLnBrk="0" hangingPunct="1">
      <a:defRPr sz="1200" kern="1200">
        <a:solidFill>
          <a:schemeClr val="tx1"/>
        </a:solidFill>
        <a:latin typeface="Gill Sans MT"/>
        <a:ea typeface="+mn-ea"/>
        <a:cs typeface="+mn-cs"/>
      </a:defRPr>
    </a:lvl3pPr>
    <a:lvl4pPr marL="1371600" algn="l" defTabSz="914400" rtl="0" eaLnBrk="1" latinLnBrk="0" hangingPunct="1">
      <a:defRPr sz="1200" kern="1200">
        <a:solidFill>
          <a:schemeClr val="tx1"/>
        </a:solidFill>
        <a:latin typeface="Gill Sans MT"/>
        <a:ea typeface="+mn-ea"/>
        <a:cs typeface="+mn-cs"/>
      </a:defRPr>
    </a:lvl4pPr>
    <a:lvl5pPr marL="1828800" algn="l" defTabSz="914400" rtl="0" eaLnBrk="1" latinLnBrk="0" hangingPunct="1">
      <a:defRPr sz="1200" kern="1200">
        <a:solidFill>
          <a:schemeClr val="tx1"/>
        </a:solidFill>
        <a:latin typeface="Gill Sans M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CE266F9-CC88-412B-8E24-1AD4CD4D9C1D}"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07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atin typeface="Calibri" charset="0"/>
                <a:ea typeface="ＭＳ Ｐゴシック" charset="0"/>
                <a:cs typeface="ＭＳ Ｐゴシック" charset="0"/>
              </a:rPr>
              <a:t>If you have a reference genome of  high quality, mapping reads leverages this information. Most eukaryote transcripts result from splicing events. RNASeq reads come from molecules that map to the genome as small exons within several KBs of genomic sequence. This makes RNA-Seq reads particularly complex to map. RNASeq reads come in three flavors: Those that map to single exons, those that map to two or more spliced exons and those that contain portions of the PolyA tail. Mapping all three classes results in optimal, coverage, connectivity and transcript end mapping.</a:t>
            </a:r>
          </a:p>
        </p:txBody>
      </p:sp>
      <p:sp>
        <p:nvSpPr>
          <p:cNvPr id="28676" name="Slide Number Placeholder 3"/>
          <p:cNvSpPr>
            <a:spLocks noGrp="1"/>
          </p:cNvSpPr>
          <p:nvPr>
            <p:ph type="sldNum" sz="quarter" idx="5"/>
          </p:nvPr>
        </p:nvSpPr>
        <p:spPr bwMode="auto">
          <a:ln>
            <a:miter lim="800000"/>
            <a:headEnd/>
            <a:tailEnd/>
          </a:ln>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C387361-27BF-9546-8241-DE54CB5F918A}" type="slidenum">
              <a:rPr lang="en-US" sz="1200">
                <a:solidFill>
                  <a:prstClr val="black"/>
                </a:solidFill>
                <a:latin typeface="Calibri" charset="0"/>
              </a:rPr>
              <a:pPr eaLnBrk="1" hangingPunct="1"/>
              <a:t>4</a:t>
            </a:fld>
            <a:endParaRPr lang="en-US" sz="1200">
              <a:solidFill>
                <a:prstClr val="black"/>
              </a:solidFill>
              <a:latin typeface="Calibri"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1"/>
          <p:cNvSpPr>
            <a:spLocks noGrp="1" noRot="1" noChangeAspect="1" noChangeArrowheads="1" noTextEdit="1"/>
          </p:cNvSpPr>
          <p:nvPr>
            <p:ph type="sldImg"/>
          </p:nvPr>
        </p:nvSpPr>
        <p:spPr>
          <a:solidFill>
            <a:srgbClr val="FFFFFF"/>
          </a:solidFill>
          <a:ln/>
        </p:spPr>
      </p:sp>
      <p:sp>
        <p:nvSpPr>
          <p:cNvPr id="14339" name="Rectangle 2"/>
          <p:cNvSpPr>
            <a:spLocks noGrp="1" noChangeArrowheads="1"/>
          </p:cNvSpPr>
          <p:nvPr>
            <p:ph type="body" idx="1"/>
          </p:nvPr>
        </p:nvSpPr>
        <p:spPr>
          <a:noFill/>
          <a:ln/>
        </p:spPr>
        <p:txBody>
          <a:bodyPr>
            <a:normAutofit fontScale="55000" lnSpcReduction="20000"/>
          </a:bodyPr>
          <a:lstStyle/>
          <a:p>
            <a:pPr eaLnBrk="1" hangingPunct="1"/>
            <a:endParaRPr lang="en-US" sz="2200" b="1" dirty="0" smtClean="0">
              <a:latin typeface="Lucida Grande"/>
              <a:ea typeface="Lucida Grande"/>
              <a:cs typeface="Lucida Grande"/>
              <a:sym typeface="Lucida Grande"/>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1"/>
          <p:cNvSpPr>
            <a:spLocks noGrp="1" noRot="1" noChangeAspect="1" noChangeArrowheads="1" noTextEdit="1"/>
          </p:cNvSpPr>
          <p:nvPr>
            <p:ph type="sldImg"/>
          </p:nvPr>
        </p:nvSpPr>
        <p:spPr>
          <a:solidFill>
            <a:srgbClr val="FFFFFF"/>
          </a:solidFill>
          <a:ln/>
        </p:spPr>
      </p:sp>
      <p:sp>
        <p:nvSpPr>
          <p:cNvPr id="14339" name="Rectangle 2"/>
          <p:cNvSpPr>
            <a:spLocks noGrp="1" noChangeArrowheads="1"/>
          </p:cNvSpPr>
          <p:nvPr>
            <p:ph type="body" idx="1"/>
          </p:nvPr>
        </p:nvSpPr>
        <p:spPr>
          <a:noFill/>
          <a:ln/>
        </p:spPr>
        <p:txBody>
          <a:bodyPr>
            <a:normAutofit fontScale="55000" lnSpcReduction="20000"/>
          </a:bodyPr>
          <a:lstStyle/>
          <a:p>
            <a:pPr eaLnBrk="1" hangingPunct="1"/>
            <a:endParaRPr lang="en-US" sz="2200" b="1" dirty="0" smtClean="0">
              <a:latin typeface="Lucida Grande"/>
              <a:ea typeface="Lucida Grande"/>
              <a:cs typeface="Lucida Grande"/>
              <a:sym typeface="Lucida Grande"/>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C24A2F5-15A7-43CA-A7F0-E8BFDAC4AA73}" type="datetimeFigureOut">
              <a:rPr lang="en-US" smtClean="0"/>
              <a:pPr/>
              <a:t>11/12/15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DA2DB7-6A4B-4D9F-AAA0-C6401C9AEEA5}"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52400" y="211138"/>
            <a:ext cx="8534400" cy="563562"/>
          </a:xfrm>
        </p:spPr>
        <p:txBody>
          <a:bodyPr/>
          <a:lstStyle>
            <a:lvl1pPr algn="l">
              <a:defRPr sz="2400"/>
            </a:lvl1pPr>
          </a:lstStyle>
          <a:p>
            <a:r>
              <a:rPr lang="en-US" dirty="0" smtClean="0"/>
              <a:t>Click to edit Master title style</a:t>
            </a:r>
            <a:endParaRPr lang="en-US" dirty="0"/>
          </a:p>
        </p:txBody>
      </p:sp>
      <p:sp>
        <p:nvSpPr>
          <p:cNvPr id="3" name="Vertical Text Placeholder 2"/>
          <p:cNvSpPr>
            <a:spLocks noGrp="1"/>
          </p:cNvSpPr>
          <p:nvPr>
            <p:ph type="body" orient="vert" idx="1"/>
          </p:nvPr>
        </p:nvSpPr>
        <p:spPr>
          <a:xfrm rot="16200000">
            <a:off x="1904999" y="-533400"/>
            <a:ext cx="5334001" cy="8229600"/>
          </a:xfrm>
        </p:spPr>
        <p:txBody>
          <a:bodyPr vert="eaVer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1C24A2F5-15A7-43CA-A7F0-E8BFDAC4AA73}" type="datetimeFigureOut">
              <a:rPr lang="en-US" smtClean="0"/>
              <a:pPr/>
              <a:t>11/12/15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DA2DB7-6A4B-4D9F-AAA0-C6401C9AEEA5}" type="slidenum">
              <a:rPr lang="en-US" smtClean="0"/>
              <a:pPr/>
              <a:t>‹#›</a:t>
            </a:fld>
            <a:endParaRPr lang="en-US"/>
          </a:p>
        </p:txBody>
      </p:sp>
      <p:sp>
        <p:nvSpPr>
          <p:cNvPr id="7" name="Line 6"/>
          <p:cNvSpPr>
            <a:spLocks noChangeShapeType="1"/>
          </p:cNvSpPr>
          <p:nvPr userDrawn="1"/>
        </p:nvSpPr>
        <p:spPr bwMode="auto">
          <a:xfrm>
            <a:off x="228600" y="685800"/>
            <a:ext cx="8229600" cy="0"/>
          </a:xfrm>
          <a:prstGeom prst="line">
            <a:avLst/>
          </a:prstGeom>
          <a:noFill/>
          <a:ln w="28575">
            <a:solidFill>
              <a:schemeClr val="tx2"/>
            </a:solidFill>
            <a:round/>
            <a:headEnd/>
            <a:tailEnd/>
          </a:ln>
        </p:spPr>
        <p:txBody>
          <a:bodyPr wrap="none" anchor="ctr"/>
          <a:lstStyle/>
          <a:p>
            <a:endParaRPr lang="en-US" dirty="0">
              <a:latin typeface="Gill Sans MT"/>
            </a:endParaRPr>
          </a:p>
        </p:txBody>
      </p:sp>
    </p:spTree>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24A2F5-15A7-43CA-A7F0-E8BFDAC4AA73}" type="datetimeFigureOut">
              <a:rPr lang="en-US" smtClean="0"/>
              <a:pPr/>
              <a:t>11/12/15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DA2DB7-6A4B-4D9F-AAA0-C6401C9AEEA5}" type="slidenum">
              <a:rPr lang="en-US" smtClean="0"/>
              <a:pPr/>
              <a:t>‹#›</a:t>
            </a:fld>
            <a:endParaRPr lang="en-US"/>
          </a:p>
        </p:txBody>
      </p:sp>
    </p:spTree>
  </p:cSld>
  <p:clrMapOvr>
    <a:masterClrMapping/>
  </p:clrMapOvr>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270248"/>
            <a:ext cx="7772400" cy="978408"/>
          </a:xfrm>
        </p:spPr>
        <p:txBody>
          <a:bodyPr anchor="b">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Subtitle 2"/>
          <p:cNvSpPr>
            <a:spLocks noGrp="1"/>
          </p:cNvSpPr>
          <p:nvPr>
            <p:ph type="subTitle" idx="1"/>
          </p:nvPr>
        </p:nvSpPr>
        <p:spPr>
          <a:xfrm>
            <a:off x="685800" y="5257800"/>
            <a:ext cx="7772400" cy="877824"/>
          </a:xfrm>
        </p:spPr>
        <p:txBody>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p:txBody>
          <a:bodyPr/>
          <a:lstStyle>
            <a:lvl1pPr>
              <a:defRPr/>
            </a:lvl1pPr>
          </a:lstStyle>
          <a:p>
            <a:fld id="{327A6CFC-6FE4-AD4A-A3AE-E55F96941DBD}" type="datetime1">
              <a:rPr lang="en-US"/>
              <a:pPr/>
              <a:t>11/12/15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6" name="Slide Number Placeholder 5"/>
          <p:cNvSpPr>
            <a:spLocks noGrp="1"/>
          </p:cNvSpPr>
          <p:nvPr>
            <p:ph type="sldNum" sz="quarter" idx="12"/>
          </p:nvPr>
        </p:nvSpPr>
        <p:spPr/>
        <p:txBody>
          <a:bodyPr/>
          <a:lstStyle>
            <a:lvl1pPr>
              <a:defRPr/>
            </a:lvl1pPr>
          </a:lstStyle>
          <a:p>
            <a:fld id="{F0A57646-B0E8-0F47-B9F4-9554DE677E11}" type="slidenum">
              <a:rPr lang="en-US"/>
              <a:pPr/>
              <a:t>‹#›</a:t>
            </a:fld>
            <a:endParaRPr lang="en-US"/>
          </a:p>
        </p:txBody>
      </p:sp>
    </p:spTree>
    <p:extLst>
      <p:ext uri="{BB962C8B-B14F-4D97-AF65-F5344CB8AC3E}">
        <p14:creationId xmlns:p14="http://schemas.microsoft.com/office/powerpoint/2010/main" val="6752884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a:xfrm>
            <a:off x="685800" y="1080187"/>
            <a:ext cx="7770813" cy="50459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lvl1pPr>
              <a:defRPr/>
            </a:lvl1pPr>
          </a:lstStyle>
          <a:p>
            <a:fld id="{34E580BD-2A70-0B4B-9580-762CC8A662FE}" type="datetime1">
              <a:rPr lang="en-US"/>
              <a:pPr/>
              <a:t>11/12/15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6" name="Slide Number Placeholder 5"/>
          <p:cNvSpPr>
            <a:spLocks noGrp="1"/>
          </p:cNvSpPr>
          <p:nvPr>
            <p:ph type="sldNum" sz="quarter" idx="12"/>
          </p:nvPr>
        </p:nvSpPr>
        <p:spPr/>
        <p:txBody>
          <a:bodyPr/>
          <a:lstStyle>
            <a:lvl1pPr>
              <a:defRPr/>
            </a:lvl1pPr>
          </a:lstStyle>
          <a:p>
            <a:fld id="{B0ED6AED-D647-AC4A-BEE0-3C5B92C0BA80}" type="slidenum">
              <a:rPr lang="en-US"/>
              <a:pPr/>
              <a:t>‹#›</a:t>
            </a:fld>
            <a:endParaRPr lang="en-US"/>
          </a:p>
        </p:txBody>
      </p:sp>
    </p:spTree>
    <p:extLst>
      <p:ext uri="{BB962C8B-B14F-4D97-AF65-F5344CB8AC3E}">
        <p14:creationId xmlns:p14="http://schemas.microsoft.com/office/powerpoint/2010/main" val="37366572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267200"/>
            <a:ext cx="7772400" cy="977153"/>
          </a:xfrm>
        </p:spPr>
        <p:txBody>
          <a:bodyPr anchor="b">
            <a:no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685799" y="5257800"/>
            <a:ext cx="7770813" cy="874058"/>
          </a:xfrm>
        </p:spPr>
        <p:txBody>
          <a:bodyPr/>
          <a:lstStyle>
            <a:lvl1pPr marL="0" indent="0" algn="ctr">
              <a:spcBef>
                <a:spcPts val="300"/>
              </a:spcBef>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8" name="Picture Placeholder 7"/>
          <p:cNvSpPr>
            <a:spLocks noGrp="1"/>
          </p:cNvSpPr>
          <p:nvPr>
            <p:ph type="pic" sz="quarter" idx="13"/>
          </p:nvPr>
        </p:nvSpPr>
        <p:spPr>
          <a:xfrm rot="21540000">
            <a:off x="2056196" y="424650"/>
            <a:ext cx="5031609" cy="337580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rtlCol="0"/>
          <a:lstStyle>
            <a:lvl1pPr>
              <a:buFont typeface="Arial" pitchFamily="34" charset="0"/>
              <a:buNone/>
              <a:defRPr/>
            </a:lvl1pPr>
          </a:lstStyle>
          <a:p>
            <a:pPr lvl="0"/>
            <a:r>
              <a:rPr lang="en-US" noProof="0" smtClean="0"/>
              <a:t>Click icon to add picture</a:t>
            </a:r>
            <a:endParaRPr noProof="0"/>
          </a:p>
        </p:txBody>
      </p:sp>
      <p:sp>
        <p:nvSpPr>
          <p:cNvPr id="5" name="Date Placeholder 3"/>
          <p:cNvSpPr>
            <a:spLocks noGrp="1"/>
          </p:cNvSpPr>
          <p:nvPr>
            <p:ph type="dt" sz="half" idx="14"/>
          </p:nvPr>
        </p:nvSpPr>
        <p:spPr/>
        <p:txBody>
          <a:bodyPr/>
          <a:lstStyle>
            <a:lvl1pPr>
              <a:defRPr/>
            </a:lvl1pPr>
          </a:lstStyle>
          <a:p>
            <a:fld id="{2FE14DFC-469F-2B49-8D63-EF2D36630683}" type="datetime1">
              <a:rPr lang="en-US"/>
              <a:pPr/>
              <a:t>11/12/15</a:t>
            </a:fld>
            <a:endParaRPr lang="en-US"/>
          </a:p>
        </p:txBody>
      </p:sp>
      <p:sp>
        <p:nvSpPr>
          <p:cNvPr id="6" name="Footer Placeholder 4"/>
          <p:cNvSpPr>
            <a:spLocks noGrp="1"/>
          </p:cNvSpPr>
          <p:nvPr>
            <p:ph type="ftr" sz="quarter" idx="15"/>
          </p:nvPr>
        </p:nvSpPr>
        <p:spPr/>
        <p:txBody>
          <a:bodyPr/>
          <a:lstStyle>
            <a:lvl1pPr>
              <a:defRPr/>
            </a:lvl1pPr>
          </a:lstStyle>
          <a:p>
            <a:pPr>
              <a:defRPr/>
            </a:pPr>
            <a:endParaRPr lang="en-US">
              <a:solidFill>
                <a:prstClr val="white">
                  <a:tint val="75000"/>
                </a:prstClr>
              </a:solidFill>
              <a:latin typeface="Calisto MT"/>
            </a:endParaRPr>
          </a:p>
        </p:txBody>
      </p:sp>
      <p:sp>
        <p:nvSpPr>
          <p:cNvPr id="7" name="Slide Number Placeholder 5"/>
          <p:cNvSpPr>
            <a:spLocks noGrp="1"/>
          </p:cNvSpPr>
          <p:nvPr>
            <p:ph type="sldNum" sz="quarter" idx="16"/>
          </p:nvPr>
        </p:nvSpPr>
        <p:spPr/>
        <p:txBody>
          <a:bodyPr/>
          <a:lstStyle>
            <a:lvl1pPr>
              <a:defRPr/>
            </a:lvl1pPr>
          </a:lstStyle>
          <a:p>
            <a:fld id="{F33C3B31-1720-2642-8172-F65D4A531C25}" type="slidenum">
              <a:rPr lang="en-US"/>
              <a:pPr/>
              <a:t>‹#›</a:t>
            </a:fld>
            <a:endParaRPr lang="en-US"/>
          </a:p>
        </p:txBody>
      </p:sp>
    </p:spTree>
    <p:extLst>
      <p:ext uri="{BB962C8B-B14F-4D97-AF65-F5344CB8AC3E}">
        <p14:creationId xmlns:p14="http://schemas.microsoft.com/office/powerpoint/2010/main" val="31905911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990600"/>
            <a:ext cx="7770813" cy="1743075"/>
          </a:xfrm>
        </p:spPr>
        <p:txBody>
          <a:bodyPr anchor="b">
            <a:noAutofit/>
          </a:bodyPr>
          <a:lstStyle>
            <a:lvl1pPr algn="ctr" defTabSz="914400" rtl="0" eaLnBrk="1" latinLnBrk="0" hangingPunct="1">
              <a:spcBef>
                <a:spcPct val="0"/>
              </a:spcBef>
              <a:buNone/>
              <a:defRPr sz="40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dirty="0" smtClean="0"/>
              <a:t>Click to edit Master title style</a:t>
            </a:r>
            <a:endParaRPr dirty="0"/>
          </a:p>
        </p:txBody>
      </p:sp>
      <p:sp>
        <p:nvSpPr>
          <p:cNvPr id="3" name="Text Placeholder 2"/>
          <p:cNvSpPr>
            <a:spLocks noGrp="1"/>
          </p:cNvSpPr>
          <p:nvPr>
            <p:ph type="body" idx="1"/>
          </p:nvPr>
        </p:nvSpPr>
        <p:spPr>
          <a:xfrm>
            <a:off x="685800" y="2756647"/>
            <a:ext cx="7770813" cy="1281953"/>
          </a:xfrm>
        </p:spPr>
        <p:txBody>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6DA30F3D-8ACD-4D42-8421-BDACD8144D92}" type="datetime1">
              <a:rPr lang="en-US"/>
              <a:pPr/>
              <a:t>11/12/15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6" name="Slide Number Placeholder 5"/>
          <p:cNvSpPr>
            <a:spLocks noGrp="1"/>
          </p:cNvSpPr>
          <p:nvPr>
            <p:ph type="sldNum" sz="quarter" idx="12"/>
          </p:nvPr>
        </p:nvSpPr>
        <p:spPr/>
        <p:txBody>
          <a:bodyPr/>
          <a:lstStyle>
            <a:lvl1pPr>
              <a:defRPr/>
            </a:lvl1pPr>
          </a:lstStyle>
          <a:p>
            <a:fld id="{5935D0BC-36AD-A247-B9B9-C9A5EDEE10E1}" type="slidenum">
              <a:rPr lang="en-US"/>
              <a:pPr/>
              <a:t>‹#›</a:t>
            </a:fld>
            <a:endParaRPr lang="en-US"/>
          </a:p>
        </p:txBody>
      </p:sp>
    </p:spTree>
    <p:extLst>
      <p:ext uri="{BB962C8B-B14F-4D97-AF65-F5344CB8AC3E}">
        <p14:creationId xmlns:p14="http://schemas.microsoft.com/office/powerpoint/2010/main" val="21738862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121024"/>
            <a:ext cx="7770813" cy="733630"/>
          </a:xfrm>
        </p:spPr>
        <p:txBody>
          <a:bodyPr/>
          <a:lstStyle/>
          <a:p>
            <a:r>
              <a:rPr lang="en-US" dirty="0" smtClean="0"/>
              <a:t>Click to edit Master title style</a:t>
            </a:r>
            <a:endParaRPr dirty="0"/>
          </a:p>
        </p:txBody>
      </p:sp>
      <p:sp>
        <p:nvSpPr>
          <p:cNvPr id="3" name="Content Placeholder 2"/>
          <p:cNvSpPr>
            <a:spLocks noGrp="1"/>
          </p:cNvSpPr>
          <p:nvPr>
            <p:ph sz="half" idx="1"/>
          </p:nvPr>
        </p:nvSpPr>
        <p:spPr>
          <a:xfrm>
            <a:off x="685800" y="1115798"/>
            <a:ext cx="3611880" cy="5010366"/>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4844733" y="1115798"/>
            <a:ext cx="3611880" cy="5010365"/>
          </a:xfrm>
        </p:spPr>
        <p:txBody>
          <a:bodyPr/>
          <a:lstStyle>
            <a:lvl1pPr>
              <a:defRPr sz="22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3"/>
          <p:cNvSpPr>
            <a:spLocks noGrp="1"/>
          </p:cNvSpPr>
          <p:nvPr>
            <p:ph type="dt" sz="half" idx="10"/>
          </p:nvPr>
        </p:nvSpPr>
        <p:spPr/>
        <p:txBody>
          <a:bodyPr/>
          <a:lstStyle>
            <a:lvl1pPr>
              <a:defRPr/>
            </a:lvl1pPr>
          </a:lstStyle>
          <a:p>
            <a:fld id="{025D8120-D6CA-AB4B-BAA9-35F41BCC6DEB}" type="datetime1">
              <a:rPr lang="en-US"/>
              <a:pPr/>
              <a:t>11/12/15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7" name="Slide Number Placeholder 5"/>
          <p:cNvSpPr>
            <a:spLocks noGrp="1"/>
          </p:cNvSpPr>
          <p:nvPr>
            <p:ph type="sldNum" sz="quarter" idx="12"/>
          </p:nvPr>
        </p:nvSpPr>
        <p:spPr/>
        <p:txBody>
          <a:bodyPr/>
          <a:lstStyle>
            <a:lvl1pPr>
              <a:defRPr/>
            </a:lvl1pPr>
          </a:lstStyle>
          <a:p>
            <a:fld id="{4B555238-9D26-3F42-A491-54BD7366D00D}" type="slidenum">
              <a:rPr lang="en-US"/>
              <a:pPr/>
              <a:t>‹#›</a:t>
            </a:fld>
            <a:endParaRPr lang="en-US"/>
          </a:p>
        </p:txBody>
      </p:sp>
    </p:spTree>
    <p:extLst>
      <p:ext uri="{BB962C8B-B14F-4D97-AF65-F5344CB8AC3E}">
        <p14:creationId xmlns:p14="http://schemas.microsoft.com/office/powerpoint/2010/main" val="8886732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cxnSp>
        <p:nvCxnSpPr>
          <p:cNvPr id="7" name="Straight Connector 6"/>
          <p:cNvCxnSpPr/>
          <p:nvPr/>
        </p:nvCxnSpPr>
        <p:spPr>
          <a:xfrm>
            <a:off x="785813" y="1714500"/>
            <a:ext cx="3429000" cy="1588"/>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905375" y="1716088"/>
            <a:ext cx="3429000" cy="1587"/>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85800" y="121024"/>
            <a:ext cx="7770813" cy="709890"/>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685800" y="1099835"/>
            <a:ext cx="3611880" cy="614082"/>
          </a:xfrm>
        </p:spPr>
        <p:txBody>
          <a:bodyPr anchor="b">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1863619"/>
            <a:ext cx="3611880" cy="4262543"/>
          </a:xfrm>
        </p:spPr>
        <p:txBody>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4844733" y="1099835"/>
            <a:ext cx="3611880" cy="614082"/>
          </a:xfrm>
        </p:spPr>
        <p:txBody>
          <a:bodyPr anchor="b">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845526" y="1863619"/>
            <a:ext cx="3611880" cy="4262543"/>
          </a:xfrm>
        </p:spPr>
        <p:txBody>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9" name="Date Placeholder 6"/>
          <p:cNvSpPr>
            <a:spLocks noGrp="1"/>
          </p:cNvSpPr>
          <p:nvPr>
            <p:ph type="dt" sz="half" idx="10"/>
          </p:nvPr>
        </p:nvSpPr>
        <p:spPr/>
        <p:txBody>
          <a:bodyPr/>
          <a:lstStyle>
            <a:lvl1pPr>
              <a:defRPr/>
            </a:lvl1pPr>
          </a:lstStyle>
          <a:p>
            <a:fld id="{FE468528-FAA3-E04A-8A0D-A9D483A8CC1A}" type="datetime1">
              <a:rPr lang="en-US"/>
              <a:pPr/>
              <a:t>11/12/15</a:t>
            </a:fld>
            <a:endParaRPr lang="en-US"/>
          </a:p>
        </p:txBody>
      </p:sp>
      <p:sp>
        <p:nvSpPr>
          <p:cNvPr id="10" name="Footer Placeholder 7"/>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11" name="Slide Number Placeholder 8"/>
          <p:cNvSpPr>
            <a:spLocks noGrp="1"/>
          </p:cNvSpPr>
          <p:nvPr>
            <p:ph type="sldNum" sz="quarter" idx="12"/>
          </p:nvPr>
        </p:nvSpPr>
        <p:spPr/>
        <p:txBody>
          <a:bodyPr/>
          <a:lstStyle>
            <a:lvl1pPr>
              <a:defRPr/>
            </a:lvl1pPr>
          </a:lstStyle>
          <a:p>
            <a:fld id="{0C253C9F-719D-EC48-A840-48721C8F4C51}" type="slidenum">
              <a:rPr lang="en-US"/>
              <a:pPr/>
              <a:t>‹#›</a:t>
            </a:fld>
            <a:endParaRPr lang="en-US"/>
          </a:p>
        </p:txBody>
      </p:sp>
    </p:spTree>
    <p:extLst>
      <p:ext uri="{BB962C8B-B14F-4D97-AF65-F5344CB8AC3E}">
        <p14:creationId xmlns:p14="http://schemas.microsoft.com/office/powerpoint/2010/main" val="18790491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3"/>
          <p:cNvSpPr>
            <a:spLocks noGrp="1"/>
          </p:cNvSpPr>
          <p:nvPr>
            <p:ph type="dt" sz="half" idx="10"/>
          </p:nvPr>
        </p:nvSpPr>
        <p:spPr/>
        <p:txBody>
          <a:bodyPr/>
          <a:lstStyle>
            <a:lvl1pPr>
              <a:defRPr/>
            </a:lvl1pPr>
          </a:lstStyle>
          <a:p>
            <a:fld id="{D8966CC3-CAA6-B049-8EB6-589734528977}" type="datetime1">
              <a:rPr lang="en-US"/>
              <a:pPr/>
              <a:t>11/12/15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5" name="Slide Number Placeholder 5"/>
          <p:cNvSpPr>
            <a:spLocks noGrp="1"/>
          </p:cNvSpPr>
          <p:nvPr>
            <p:ph type="sldNum" sz="quarter" idx="12"/>
          </p:nvPr>
        </p:nvSpPr>
        <p:spPr/>
        <p:txBody>
          <a:bodyPr/>
          <a:lstStyle>
            <a:lvl1pPr>
              <a:defRPr/>
            </a:lvl1pPr>
          </a:lstStyle>
          <a:p>
            <a:fld id="{7CE42D82-4D6B-D442-8D8F-D2BD6489F349}" type="slidenum">
              <a:rPr lang="en-US"/>
              <a:pPr/>
              <a:t>‹#›</a:t>
            </a:fld>
            <a:endParaRPr lang="en-US"/>
          </a:p>
        </p:txBody>
      </p:sp>
    </p:spTree>
    <p:extLst>
      <p:ext uri="{BB962C8B-B14F-4D97-AF65-F5344CB8AC3E}">
        <p14:creationId xmlns:p14="http://schemas.microsoft.com/office/powerpoint/2010/main" val="42508940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7F25573C-85A5-AD49-9200-BAF6B06A81DB}" type="datetime1">
              <a:rPr lang="en-US"/>
              <a:pPr/>
              <a:t>11/12/15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4" name="Slide Number Placeholder 5"/>
          <p:cNvSpPr>
            <a:spLocks noGrp="1"/>
          </p:cNvSpPr>
          <p:nvPr>
            <p:ph type="sldNum" sz="quarter" idx="12"/>
          </p:nvPr>
        </p:nvSpPr>
        <p:spPr/>
        <p:txBody>
          <a:bodyPr/>
          <a:lstStyle>
            <a:lvl1pPr>
              <a:defRPr/>
            </a:lvl1pPr>
          </a:lstStyle>
          <a:p>
            <a:fld id="{5B350396-C5FF-4940-99A1-C0DC177309DF}" type="slidenum">
              <a:rPr lang="en-US"/>
              <a:pPr/>
              <a:t>‹#›</a:t>
            </a:fld>
            <a:endParaRPr lang="en-US"/>
          </a:p>
        </p:txBody>
      </p:sp>
    </p:spTree>
    <p:extLst>
      <p:ext uri="{BB962C8B-B14F-4D97-AF65-F5344CB8AC3E}">
        <p14:creationId xmlns:p14="http://schemas.microsoft.com/office/powerpoint/2010/main" val="2177112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 y="228600"/>
            <a:ext cx="8534400" cy="563562"/>
          </a:xfrm>
        </p:spPr>
        <p:txBody>
          <a:bodyPr>
            <a:normAutofit/>
          </a:bodyPr>
          <a:lstStyle>
            <a:lvl1pPr algn="l">
              <a:defRPr sz="2800"/>
            </a:lvl1pPr>
          </a:lstStyle>
          <a:p>
            <a:r>
              <a:rPr lang="en-US" dirty="0" smtClean="0"/>
              <a:t>Click to edit Master title style</a:t>
            </a:r>
            <a:endParaRPr lang="en-US" dirty="0"/>
          </a:p>
        </p:txBody>
      </p:sp>
      <p:sp>
        <p:nvSpPr>
          <p:cNvPr id="3" name="Content Placeholder 2"/>
          <p:cNvSpPr>
            <a:spLocks noGrp="1"/>
          </p:cNvSpPr>
          <p:nvPr>
            <p:ph idx="1"/>
          </p:nvPr>
        </p:nvSpPr>
        <p:spPr>
          <a:xfrm>
            <a:off x="457200" y="990600"/>
            <a:ext cx="8229600" cy="5135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24A2F5-15A7-43CA-A7F0-E8BFDAC4AA73}" type="datetimeFigureOut">
              <a:rPr lang="en-US" smtClean="0"/>
              <a:pPr/>
              <a:t>11/12/15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DA2DB7-6A4B-4D9F-AAA0-C6401C9AEEA5}" type="slidenum">
              <a:rPr lang="en-US" smtClean="0"/>
              <a:pPr/>
              <a:t>‹#›</a:t>
            </a:fld>
            <a:endParaRPr lang="en-US"/>
          </a:p>
        </p:txBody>
      </p:sp>
      <p:sp>
        <p:nvSpPr>
          <p:cNvPr id="7" name="Line 6"/>
          <p:cNvSpPr>
            <a:spLocks noChangeShapeType="1"/>
          </p:cNvSpPr>
          <p:nvPr userDrawn="1"/>
        </p:nvSpPr>
        <p:spPr bwMode="auto">
          <a:xfrm>
            <a:off x="228600" y="762000"/>
            <a:ext cx="8229600" cy="0"/>
          </a:xfrm>
          <a:prstGeom prst="line">
            <a:avLst/>
          </a:prstGeom>
          <a:noFill/>
          <a:ln w="28575">
            <a:solidFill>
              <a:schemeClr val="tx2"/>
            </a:solidFill>
            <a:round/>
            <a:headEnd/>
            <a:tailEnd/>
          </a:ln>
        </p:spPr>
        <p:txBody>
          <a:bodyPr wrap="none" anchor="ctr"/>
          <a:lstStyle/>
          <a:p>
            <a:endParaRPr lang="en-US" dirty="0">
              <a:latin typeface="Gill Sans MT"/>
            </a:endParaRPr>
          </a:p>
        </p:txBody>
      </p:sp>
    </p:spTree>
  </p:cSld>
  <p:clrMapOvr>
    <a:masterClrMapping/>
  </p:clrMapOvr>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8905" y="971550"/>
            <a:ext cx="3657600" cy="1162050"/>
          </a:xfrm>
        </p:spPr>
        <p:txBody>
          <a:bodyPr anchor="b">
            <a:no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4800600" y="457200"/>
            <a:ext cx="3657600" cy="5668963"/>
          </a:xfrm>
        </p:spPr>
        <p:txBody>
          <a:bodyPr/>
          <a:lstStyle>
            <a:lvl1pPr>
              <a:defRPr sz="2200"/>
            </a:lvl1pPr>
            <a:lvl2pPr>
              <a:defRPr sz="20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658905" y="2133601"/>
            <a:ext cx="3657600" cy="3581400"/>
          </a:xfrm>
        </p:spPr>
        <p:txBody>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C585903C-EB60-E544-ABEE-4A94BC3E5E0C}" type="datetime1">
              <a:rPr lang="en-US"/>
              <a:pPr/>
              <a:t>11/12/15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7" name="Slide Number Placeholder 5"/>
          <p:cNvSpPr>
            <a:spLocks noGrp="1"/>
          </p:cNvSpPr>
          <p:nvPr>
            <p:ph type="sldNum" sz="quarter" idx="12"/>
          </p:nvPr>
        </p:nvSpPr>
        <p:spPr/>
        <p:txBody>
          <a:bodyPr/>
          <a:lstStyle>
            <a:lvl1pPr>
              <a:defRPr/>
            </a:lvl1pPr>
          </a:lstStyle>
          <a:p>
            <a:fld id="{2D7EC18D-16CE-5847-B3E9-FDE99AF83ABC}" type="slidenum">
              <a:rPr lang="en-US"/>
              <a:pPr/>
              <a:t>‹#›</a:t>
            </a:fld>
            <a:endParaRPr lang="en-US"/>
          </a:p>
        </p:txBody>
      </p:sp>
    </p:spTree>
    <p:extLst>
      <p:ext uri="{BB962C8B-B14F-4D97-AF65-F5344CB8AC3E}">
        <p14:creationId xmlns:p14="http://schemas.microsoft.com/office/powerpoint/2010/main" val="34890258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805082" y="969264"/>
            <a:ext cx="3657600" cy="1161288"/>
          </a:xfrm>
        </p:spPr>
        <p:txBody>
          <a:bodyPr anchor="b">
            <a:noAutofit/>
          </a:bodyPr>
          <a:lstStyle>
            <a:lvl1pPr algn="l">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63388" y="510988"/>
            <a:ext cx="3657600" cy="5553636"/>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rtlCol="0"/>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noProof="0"/>
          </a:p>
        </p:txBody>
      </p:sp>
      <p:sp>
        <p:nvSpPr>
          <p:cNvPr id="4" name="Text Placeholder 3"/>
          <p:cNvSpPr>
            <a:spLocks noGrp="1"/>
          </p:cNvSpPr>
          <p:nvPr>
            <p:ph type="body" sz="half" idx="2"/>
          </p:nvPr>
        </p:nvSpPr>
        <p:spPr>
          <a:xfrm>
            <a:off x="4799853" y="2130552"/>
            <a:ext cx="3657600" cy="3584448"/>
          </a:xfrm>
        </p:spPr>
        <p:txBody>
          <a:bodyPr/>
          <a:lstStyle>
            <a:lvl1pPr marL="0" indent="0">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EAB326FA-FECF-C243-A09C-01B6A793635E}" type="datetime1">
              <a:rPr lang="en-US"/>
              <a:pPr/>
              <a:t>11/12/15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7" name="Slide Number Placeholder 5"/>
          <p:cNvSpPr>
            <a:spLocks noGrp="1"/>
          </p:cNvSpPr>
          <p:nvPr>
            <p:ph type="sldNum" sz="quarter" idx="12"/>
          </p:nvPr>
        </p:nvSpPr>
        <p:spPr/>
        <p:txBody>
          <a:bodyPr/>
          <a:lstStyle>
            <a:lvl1pPr>
              <a:defRPr/>
            </a:lvl1pPr>
          </a:lstStyle>
          <a:p>
            <a:fld id="{12D163F1-F639-5A44-AF5E-92FC1A4ED93E}" type="slidenum">
              <a:rPr lang="en-US"/>
              <a:pPr/>
              <a:t>‹#›</a:t>
            </a:fld>
            <a:endParaRPr lang="en-US"/>
          </a:p>
        </p:txBody>
      </p:sp>
    </p:spTree>
    <p:extLst>
      <p:ext uri="{BB962C8B-B14F-4D97-AF65-F5344CB8AC3E}">
        <p14:creationId xmlns:p14="http://schemas.microsoft.com/office/powerpoint/2010/main" val="39852990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51376"/>
            <a:ext cx="7776882" cy="1014984"/>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1828800" y="457199"/>
            <a:ext cx="5486400" cy="3644153"/>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rtlCol="0"/>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noProof="0"/>
          </a:p>
        </p:txBody>
      </p:sp>
      <p:sp>
        <p:nvSpPr>
          <p:cNvPr id="4" name="Text Placeholder 3"/>
          <p:cNvSpPr>
            <a:spLocks noGrp="1"/>
          </p:cNvSpPr>
          <p:nvPr>
            <p:ph type="body" sz="half" idx="2"/>
          </p:nvPr>
        </p:nvSpPr>
        <p:spPr>
          <a:xfrm>
            <a:off x="680571" y="5181599"/>
            <a:ext cx="7776882" cy="950259"/>
          </a:xfrm>
        </p:spPr>
        <p:txBody>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E1379B47-1BA8-4440-AD92-9B50CDC78C70}" type="datetime1">
              <a:rPr lang="en-US"/>
              <a:pPr/>
              <a:t>11/12/15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7" name="Slide Number Placeholder 5"/>
          <p:cNvSpPr>
            <a:spLocks noGrp="1"/>
          </p:cNvSpPr>
          <p:nvPr>
            <p:ph type="sldNum" sz="quarter" idx="12"/>
          </p:nvPr>
        </p:nvSpPr>
        <p:spPr/>
        <p:txBody>
          <a:bodyPr/>
          <a:lstStyle>
            <a:lvl1pPr>
              <a:defRPr/>
            </a:lvl1pPr>
          </a:lstStyle>
          <a:p>
            <a:fld id="{5621AF97-B235-1048-9715-E1CAB10CD346}" type="slidenum">
              <a:rPr lang="en-US"/>
              <a:pPr/>
              <a:t>‹#›</a:t>
            </a:fld>
            <a:endParaRPr lang="en-US"/>
          </a:p>
        </p:txBody>
      </p:sp>
    </p:spTree>
    <p:extLst>
      <p:ext uri="{BB962C8B-B14F-4D97-AF65-F5344CB8AC3E}">
        <p14:creationId xmlns:p14="http://schemas.microsoft.com/office/powerpoint/2010/main" val="15642633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toryboard">
    <p:spTree>
      <p:nvGrpSpPr>
        <p:cNvPr id="1" name=""/>
        <p:cNvGrpSpPr/>
        <p:nvPr/>
      </p:nvGrpSpPr>
      <p:grpSpPr>
        <a:xfrm>
          <a:off x="0" y="0"/>
          <a:ext cx="0" cy="0"/>
          <a:chOff x="0" y="0"/>
          <a:chExt cx="0" cy="0"/>
        </a:xfrm>
      </p:grpSpPr>
      <p:sp>
        <p:nvSpPr>
          <p:cNvPr id="2" name="Title 1"/>
          <p:cNvSpPr>
            <a:spLocks noGrp="1"/>
          </p:cNvSpPr>
          <p:nvPr>
            <p:ph type="title"/>
          </p:nvPr>
        </p:nvSpPr>
        <p:spPr>
          <a:xfrm>
            <a:off x="685800" y="4155141"/>
            <a:ext cx="7776882" cy="1013011"/>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8580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rtlCol="0"/>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noProof="0"/>
          </a:p>
        </p:txBody>
      </p:sp>
      <p:sp>
        <p:nvSpPr>
          <p:cNvPr id="4" name="Text Placeholder 3"/>
          <p:cNvSpPr>
            <a:spLocks noGrp="1"/>
          </p:cNvSpPr>
          <p:nvPr>
            <p:ph type="body" sz="half" idx="2"/>
          </p:nvPr>
        </p:nvSpPr>
        <p:spPr>
          <a:xfrm>
            <a:off x="680571" y="5181599"/>
            <a:ext cx="7776882" cy="950259"/>
          </a:xfrm>
        </p:spPr>
        <p:txBody>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Picture Placeholder 2"/>
          <p:cNvSpPr>
            <a:spLocks noGrp="1"/>
          </p:cNvSpPr>
          <p:nvPr>
            <p:ph type="pic" idx="13"/>
          </p:nvPr>
        </p:nvSpPr>
        <p:spPr>
          <a:xfrm>
            <a:off x="68580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rtlCol="0"/>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noProof="0"/>
          </a:p>
        </p:txBody>
      </p:sp>
      <p:sp>
        <p:nvSpPr>
          <p:cNvPr id="16" name="Picture Placeholder 2"/>
          <p:cNvSpPr>
            <a:spLocks noGrp="1"/>
          </p:cNvSpPr>
          <p:nvPr>
            <p:ph type="pic" idx="14"/>
          </p:nvPr>
        </p:nvSpPr>
        <p:spPr>
          <a:xfrm>
            <a:off x="341249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rtlCol="0"/>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noProof="0"/>
          </a:p>
        </p:txBody>
      </p:sp>
      <p:sp>
        <p:nvSpPr>
          <p:cNvPr id="17" name="Picture Placeholder 2"/>
          <p:cNvSpPr>
            <a:spLocks noGrp="1"/>
          </p:cNvSpPr>
          <p:nvPr>
            <p:ph type="pic" idx="15"/>
          </p:nvPr>
        </p:nvSpPr>
        <p:spPr>
          <a:xfrm>
            <a:off x="341249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rtlCol="0"/>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noProof="0"/>
          </a:p>
        </p:txBody>
      </p:sp>
      <p:sp>
        <p:nvSpPr>
          <p:cNvPr id="18" name="Picture Placeholder 2"/>
          <p:cNvSpPr>
            <a:spLocks noGrp="1"/>
          </p:cNvSpPr>
          <p:nvPr>
            <p:ph type="pic" idx="16"/>
          </p:nvPr>
        </p:nvSpPr>
        <p:spPr>
          <a:xfrm>
            <a:off x="613918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rtlCol="0"/>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noProof="0"/>
          </a:p>
        </p:txBody>
      </p:sp>
      <p:sp>
        <p:nvSpPr>
          <p:cNvPr id="19" name="Picture Placeholder 2"/>
          <p:cNvSpPr>
            <a:spLocks noGrp="1"/>
          </p:cNvSpPr>
          <p:nvPr>
            <p:ph type="pic" idx="17"/>
          </p:nvPr>
        </p:nvSpPr>
        <p:spPr>
          <a:xfrm>
            <a:off x="613918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rtlCol="0"/>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noProof="0"/>
          </a:p>
        </p:txBody>
      </p:sp>
      <p:sp>
        <p:nvSpPr>
          <p:cNvPr id="10" name="Date Placeholder 3"/>
          <p:cNvSpPr>
            <a:spLocks noGrp="1"/>
          </p:cNvSpPr>
          <p:nvPr>
            <p:ph type="dt" sz="half" idx="18"/>
          </p:nvPr>
        </p:nvSpPr>
        <p:spPr/>
        <p:txBody>
          <a:bodyPr/>
          <a:lstStyle>
            <a:lvl1pPr>
              <a:defRPr/>
            </a:lvl1pPr>
          </a:lstStyle>
          <a:p>
            <a:fld id="{1C0789A0-EEDE-C043-9913-D22F28652A5C}" type="datetime1">
              <a:rPr lang="en-US"/>
              <a:pPr/>
              <a:t>11/12/15</a:t>
            </a:fld>
            <a:endParaRPr lang="en-US"/>
          </a:p>
        </p:txBody>
      </p:sp>
      <p:sp>
        <p:nvSpPr>
          <p:cNvPr id="12" name="Footer Placeholder 4"/>
          <p:cNvSpPr>
            <a:spLocks noGrp="1"/>
          </p:cNvSpPr>
          <p:nvPr>
            <p:ph type="ftr" sz="quarter" idx="19"/>
          </p:nvPr>
        </p:nvSpPr>
        <p:spPr/>
        <p:txBody>
          <a:bodyPr/>
          <a:lstStyle>
            <a:lvl1pPr>
              <a:defRPr/>
            </a:lvl1pPr>
          </a:lstStyle>
          <a:p>
            <a:pPr>
              <a:defRPr/>
            </a:pPr>
            <a:endParaRPr lang="en-US">
              <a:solidFill>
                <a:prstClr val="white">
                  <a:tint val="75000"/>
                </a:prstClr>
              </a:solidFill>
              <a:latin typeface="Calisto MT"/>
            </a:endParaRPr>
          </a:p>
        </p:txBody>
      </p:sp>
      <p:sp>
        <p:nvSpPr>
          <p:cNvPr id="13" name="Slide Number Placeholder 5"/>
          <p:cNvSpPr>
            <a:spLocks noGrp="1"/>
          </p:cNvSpPr>
          <p:nvPr>
            <p:ph type="sldNum" sz="quarter" idx="20"/>
          </p:nvPr>
        </p:nvSpPr>
        <p:spPr/>
        <p:txBody>
          <a:bodyPr/>
          <a:lstStyle>
            <a:lvl1pPr>
              <a:defRPr/>
            </a:lvl1pPr>
          </a:lstStyle>
          <a:p>
            <a:fld id="{D2288BF2-189C-F34E-A81B-716E89563527}" type="slidenum">
              <a:rPr lang="en-US"/>
              <a:pPr/>
              <a:t>‹#›</a:t>
            </a:fld>
            <a:endParaRPr lang="en-US"/>
          </a:p>
        </p:txBody>
      </p:sp>
    </p:spTree>
    <p:extLst>
      <p:ext uri="{BB962C8B-B14F-4D97-AF65-F5344CB8AC3E}">
        <p14:creationId xmlns:p14="http://schemas.microsoft.com/office/powerpoint/2010/main" val="6638680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lvl1pPr>
              <a:defRPr/>
            </a:lvl1pPr>
          </a:lstStyle>
          <a:p>
            <a:fld id="{E3001E04-CED8-4D4B-8AC1-11920930053C}" type="datetime1">
              <a:rPr lang="en-US"/>
              <a:pPr/>
              <a:t>11/12/15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6" name="Slide Number Placeholder 5"/>
          <p:cNvSpPr>
            <a:spLocks noGrp="1"/>
          </p:cNvSpPr>
          <p:nvPr>
            <p:ph type="sldNum" sz="quarter" idx="12"/>
          </p:nvPr>
        </p:nvSpPr>
        <p:spPr/>
        <p:txBody>
          <a:bodyPr/>
          <a:lstStyle>
            <a:lvl1pPr>
              <a:defRPr/>
            </a:lvl1pPr>
          </a:lstStyle>
          <a:p>
            <a:fld id="{5005E08E-AC6A-9647-9406-E4C94284F97B}" type="slidenum">
              <a:rPr lang="en-US"/>
              <a:pPr/>
              <a:t>‹#›</a:t>
            </a:fld>
            <a:endParaRPr lang="en-US">
              <a:solidFill>
                <a:srgbClr val="18357C"/>
              </a:solidFill>
              <a:effectLst>
                <a:outerShdw blurRad="38100" dist="38100" dir="2700000" algn="tl">
                  <a:srgbClr val="FFFFFF"/>
                </a:outerShdw>
              </a:effectLst>
            </a:endParaRPr>
          </a:p>
        </p:txBody>
      </p:sp>
    </p:spTree>
    <p:extLst>
      <p:ext uri="{BB962C8B-B14F-4D97-AF65-F5344CB8AC3E}">
        <p14:creationId xmlns:p14="http://schemas.microsoft.com/office/powerpoint/2010/main" val="36877681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62800" y="533400"/>
            <a:ext cx="1600200" cy="5592763"/>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685800" y="533400"/>
            <a:ext cx="6019800" cy="55927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lvl1pPr>
              <a:defRPr/>
            </a:lvl1pPr>
          </a:lstStyle>
          <a:p>
            <a:fld id="{5A615C62-29FE-7C4B-BACB-01B6496235C7}" type="datetime1">
              <a:rPr lang="en-US"/>
              <a:pPr/>
              <a:t>11/12/15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solidFill>
                <a:prstClr val="white">
                  <a:tint val="75000"/>
                </a:prstClr>
              </a:solidFill>
              <a:latin typeface="Calisto MT"/>
            </a:endParaRPr>
          </a:p>
        </p:txBody>
      </p:sp>
      <p:sp>
        <p:nvSpPr>
          <p:cNvPr id="6" name="Slide Number Placeholder 5"/>
          <p:cNvSpPr>
            <a:spLocks noGrp="1"/>
          </p:cNvSpPr>
          <p:nvPr>
            <p:ph type="sldNum" sz="quarter" idx="12"/>
          </p:nvPr>
        </p:nvSpPr>
        <p:spPr/>
        <p:txBody>
          <a:bodyPr/>
          <a:lstStyle>
            <a:lvl1pPr>
              <a:defRPr/>
            </a:lvl1pPr>
          </a:lstStyle>
          <a:p>
            <a:fld id="{FD405744-FEC2-1F4B-AC57-FA8BC5D9D5FB}" type="slidenum">
              <a:rPr lang="en-US"/>
              <a:pPr/>
              <a:t>‹#›</a:t>
            </a:fld>
            <a:endParaRPr lang="en-US"/>
          </a:p>
        </p:txBody>
      </p:sp>
    </p:spTree>
    <p:extLst>
      <p:ext uri="{BB962C8B-B14F-4D97-AF65-F5344CB8AC3E}">
        <p14:creationId xmlns:p14="http://schemas.microsoft.com/office/powerpoint/2010/main" val="383885799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3767190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 y="228600"/>
            <a:ext cx="8534400" cy="563562"/>
          </a:xfrm>
        </p:spPr>
        <p:txBody>
          <a:bodyPr>
            <a:normAutofit/>
          </a:bodyPr>
          <a:lstStyle>
            <a:lvl1pPr algn="l">
              <a:defRPr sz="2800"/>
            </a:lvl1pPr>
          </a:lstStyle>
          <a:p>
            <a:r>
              <a:rPr lang="en-US" dirty="0" smtClean="0"/>
              <a:t>Click to edit Master title style</a:t>
            </a:r>
            <a:endParaRPr lang="en-US" dirty="0"/>
          </a:p>
        </p:txBody>
      </p:sp>
      <p:sp>
        <p:nvSpPr>
          <p:cNvPr id="3" name="Content Placeholder 2"/>
          <p:cNvSpPr>
            <a:spLocks noGrp="1"/>
          </p:cNvSpPr>
          <p:nvPr>
            <p:ph idx="1"/>
          </p:nvPr>
        </p:nvSpPr>
        <p:spPr>
          <a:xfrm>
            <a:off x="457200" y="990600"/>
            <a:ext cx="8229600" cy="5135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
        <p:nvSpPr>
          <p:cNvPr id="7" name="Line 6"/>
          <p:cNvSpPr>
            <a:spLocks noChangeShapeType="1"/>
          </p:cNvSpPr>
          <p:nvPr userDrawn="1"/>
        </p:nvSpPr>
        <p:spPr bwMode="auto">
          <a:xfrm>
            <a:off x="228600" y="762000"/>
            <a:ext cx="8229600" cy="0"/>
          </a:xfrm>
          <a:prstGeom prst="line">
            <a:avLst/>
          </a:prstGeom>
          <a:noFill/>
          <a:ln w="28575">
            <a:solidFill>
              <a:schemeClr val="tx2"/>
            </a:solidFill>
            <a:round/>
            <a:headEnd/>
            <a:tailEnd/>
          </a:ln>
        </p:spPr>
        <p:txBody>
          <a:bodyPr wrap="none" anchor="ctr"/>
          <a:lstStyle/>
          <a:p>
            <a:endParaRPr lang="en-US">
              <a:solidFill>
                <a:prstClr val="black"/>
              </a:solidFill>
              <a:latin typeface="Calibri"/>
            </a:endParaRPr>
          </a:p>
        </p:txBody>
      </p:sp>
    </p:spTree>
    <p:extLst>
      <p:ext uri="{BB962C8B-B14F-4D97-AF65-F5344CB8AC3E}">
        <p14:creationId xmlns:p14="http://schemas.microsoft.com/office/powerpoint/2010/main" val="2492278036"/>
      </p:ext>
    </p:extLst>
  </p:cSld>
  <p:clrMapOvr>
    <a:masterClrMapping/>
  </p:clrMapOvr>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65942989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4266041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C24A2F5-15A7-43CA-A7F0-E8BFDAC4AA73}" type="datetimeFigureOut">
              <a:rPr lang="en-US" smtClean="0"/>
              <a:pPr/>
              <a:t>11/12/15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DA2DB7-6A4B-4D9F-AAA0-C6401C9AEEA5}" type="slidenum">
              <a:rPr lang="en-US" smtClean="0"/>
              <a:pPr/>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8" name="Footer Placeholder 7"/>
          <p:cNvSpPr>
            <a:spLocks noGrp="1"/>
          </p:cNvSpPr>
          <p:nvPr>
            <p:ph type="ftr" sz="quarter" idx="11"/>
          </p:nvPr>
        </p:nvSpPr>
        <p:spPr/>
        <p:txBody>
          <a:bodyPr/>
          <a:lstStyle/>
          <a:p>
            <a:endParaRPr lang="en-US">
              <a:solidFill>
                <a:prstClr val="black">
                  <a:tint val="75000"/>
                </a:prstClr>
              </a:solidFill>
              <a:latin typeface="Calibri"/>
            </a:endParaRPr>
          </a:p>
        </p:txBody>
      </p:sp>
      <p:sp>
        <p:nvSpPr>
          <p:cNvPr id="9" name="Slide Number Placeholder 8"/>
          <p:cNvSpPr>
            <a:spLocks noGrp="1"/>
          </p:cNvSpPr>
          <p:nvPr>
            <p:ph type="sldNum" sz="quarter" idx="12"/>
          </p:nvPr>
        </p:nvSpPr>
        <p:spPr/>
        <p:txBody>
          <a:body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456175688"/>
      </p:ext>
    </p:extLst>
  </p:cSld>
  <p:clrMapOvr>
    <a:masterClrMapping/>
  </p:clrMapOvr>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2400" y="228600"/>
            <a:ext cx="8229600" cy="563562"/>
          </a:xfrm>
        </p:spPr>
        <p:txBody>
          <a:bodyPr>
            <a:normAutofit/>
          </a:bodyPr>
          <a:lstStyle>
            <a:lvl1pPr algn="l">
              <a:defRPr sz="2800"/>
            </a:lvl1p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4" name="Footer Placeholder 3"/>
          <p:cNvSpPr>
            <a:spLocks noGrp="1"/>
          </p:cNvSpPr>
          <p:nvPr>
            <p:ph type="ftr" sz="quarter" idx="11"/>
          </p:nvPr>
        </p:nvSpPr>
        <p:spPr/>
        <p:txBody>
          <a:bodyPr/>
          <a:lstStyle/>
          <a:p>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
        <p:nvSpPr>
          <p:cNvPr id="8" name="Line 6"/>
          <p:cNvSpPr>
            <a:spLocks noChangeShapeType="1"/>
          </p:cNvSpPr>
          <p:nvPr userDrawn="1"/>
        </p:nvSpPr>
        <p:spPr bwMode="auto">
          <a:xfrm>
            <a:off x="228600" y="762000"/>
            <a:ext cx="8229600" cy="0"/>
          </a:xfrm>
          <a:prstGeom prst="line">
            <a:avLst/>
          </a:prstGeom>
          <a:noFill/>
          <a:ln w="28575">
            <a:solidFill>
              <a:schemeClr val="tx2"/>
            </a:solidFill>
            <a:round/>
            <a:headEnd/>
            <a:tailEnd/>
          </a:ln>
        </p:spPr>
        <p:txBody>
          <a:bodyPr wrap="none" anchor="ctr"/>
          <a:lstStyle/>
          <a:p>
            <a:endParaRPr lang="en-US">
              <a:solidFill>
                <a:prstClr val="black"/>
              </a:solidFill>
              <a:latin typeface="Calibri"/>
            </a:endParaRPr>
          </a:p>
        </p:txBody>
      </p:sp>
    </p:spTree>
    <p:extLst>
      <p:ext uri="{BB962C8B-B14F-4D97-AF65-F5344CB8AC3E}">
        <p14:creationId xmlns:p14="http://schemas.microsoft.com/office/powerpoint/2010/main" val="3209837618"/>
      </p:ext>
    </p:extLst>
  </p:cSld>
  <p:clrMapOvr>
    <a:masterClrMapping/>
  </p:clrMapOvr>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3" name="Footer Placeholder 2"/>
          <p:cNvSpPr>
            <a:spLocks noGrp="1"/>
          </p:cNvSpPr>
          <p:nvPr>
            <p:ph type="ftr" sz="quarter" idx="11"/>
          </p:nvPr>
        </p:nvSpPr>
        <p:spPr/>
        <p:txBody>
          <a:bodyPr/>
          <a:lstStyle/>
          <a:p>
            <a:endParaRPr lang="en-US">
              <a:solidFill>
                <a:prstClr val="black">
                  <a:tint val="75000"/>
                </a:prstClr>
              </a:solidFill>
              <a:latin typeface="Calibri"/>
            </a:endParaRPr>
          </a:p>
        </p:txBody>
      </p:sp>
      <p:sp>
        <p:nvSpPr>
          <p:cNvPr id="4" name="Slide Number Placeholder 3"/>
          <p:cNvSpPr>
            <a:spLocks noGrp="1"/>
          </p:cNvSpPr>
          <p:nvPr>
            <p:ph type="sldNum" sz="quarter" idx="12"/>
          </p:nvPr>
        </p:nvSpPr>
        <p:spPr/>
        <p:txBody>
          <a:body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426685582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61970695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90675615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52400" y="211138"/>
            <a:ext cx="8534400" cy="563562"/>
          </a:xfrm>
        </p:spPr>
        <p:txBody>
          <a:bodyPr/>
          <a:lstStyle>
            <a:lvl1pPr algn="l">
              <a:defRPr sz="2400"/>
            </a:lvl1pPr>
          </a:lstStyle>
          <a:p>
            <a:r>
              <a:rPr lang="en-US" dirty="0" smtClean="0"/>
              <a:t>Click to edit Master title style</a:t>
            </a:r>
            <a:endParaRPr lang="en-US" dirty="0"/>
          </a:p>
        </p:txBody>
      </p:sp>
      <p:sp>
        <p:nvSpPr>
          <p:cNvPr id="3" name="Vertical Text Placeholder 2"/>
          <p:cNvSpPr>
            <a:spLocks noGrp="1"/>
          </p:cNvSpPr>
          <p:nvPr>
            <p:ph type="body" orient="vert" idx="1"/>
          </p:nvPr>
        </p:nvSpPr>
        <p:spPr>
          <a:xfrm rot="16200000">
            <a:off x="1904999" y="-533400"/>
            <a:ext cx="5334001" cy="8229600"/>
          </a:xfrm>
        </p:spPr>
        <p:txBody>
          <a:bodyPr vert="eaVer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
        <p:nvSpPr>
          <p:cNvPr id="7" name="Line 6"/>
          <p:cNvSpPr>
            <a:spLocks noChangeShapeType="1"/>
          </p:cNvSpPr>
          <p:nvPr userDrawn="1"/>
        </p:nvSpPr>
        <p:spPr bwMode="auto">
          <a:xfrm>
            <a:off x="228600" y="685800"/>
            <a:ext cx="8229600" cy="0"/>
          </a:xfrm>
          <a:prstGeom prst="line">
            <a:avLst/>
          </a:prstGeom>
          <a:noFill/>
          <a:ln w="28575">
            <a:solidFill>
              <a:schemeClr val="tx2"/>
            </a:solidFill>
            <a:round/>
            <a:headEnd/>
            <a:tailEnd/>
          </a:ln>
        </p:spPr>
        <p:txBody>
          <a:bodyPr wrap="none" anchor="ctr"/>
          <a:lstStyle/>
          <a:p>
            <a:endParaRPr lang="en-US">
              <a:solidFill>
                <a:prstClr val="black"/>
              </a:solidFill>
              <a:latin typeface="Calibri"/>
            </a:endParaRPr>
          </a:p>
        </p:txBody>
      </p:sp>
    </p:spTree>
    <p:extLst>
      <p:ext uri="{BB962C8B-B14F-4D97-AF65-F5344CB8AC3E}">
        <p14:creationId xmlns:p14="http://schemas.microsoft.com/office/powerpoint/2010/main" val="40053037"/>
      </p:ext>
    </p:extLst>
  </p:cSld>
  <p:clrMapOvr>
    <a:masterClrMapping/>
  </p:clrMapOvr>
  <p:timing>
    <p:tnLst>
      <p:par>
        <p:cTn xmlns:p14="http://schemas.microsoft.com/office/powerpoint/2010/mai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18312788"/>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C24A2F5-15A7-43CA-A7F0-E8BFDAC4AA73}" type="datetimeFigureOut">
              <a:rPr lang="en-US" smtClean="0"/>
              <a:pPr/>
              <a:t>11/12/15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DA2DB7-6A4B-4D9F-AAA0-C6401C9AEEA5}"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C24A2F5-15A7-43CA-A7F0-E8BFDAC4AA73}" type="datetimeFigureOut">
              <a:rPr lang="en-US" smtClean="0"/>
              <a:pPr/>
              <a:t>11/12/15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DA2DB7-6A4B-4D9F-AAA0-C6401C9AEEA5}" type="slidenum">
              <a:rPr lang="en-US" smtClean="0"/>
              <a:pPr/>
              <a:t>‹#›</a:t>
            </a:fld>
            <a:endParaRPr lang="en-US"/>
          </a:p>
        </p:txBody>
      </p:sp>
    </p:spTree>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2400" y="228600"/>
            <a:ext cx="8229600" cy="563562"/>
          </a:xfrm>
        </p:spPr>
        <p:txBody>
          <a:bodyPr>
            <a:normAutofit/>
          </a:bodyPr>
          <a:lstStyle>
            <a:lvl1pPr algn="l">
              <a:defRPr sz="2800"/>
            </a:lvl1p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1C24A2F5-15A7-43CA-A7F0-E8BFDAC4AA73}" type="datetimeFigureOut">
              <a:rPr lang="en-US" smtClean="0"/>
              <a:pPr/>
              <a:t>11/12/15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DA2DB7-6A4B-4D9F-AAA0-C6401C9AEEA5}" type="slidenum">
              <a:rPr lang="en-US" smtClean="0"/>
              <a:pPr/>
              <a:t>‹#›</a:t>
            </a:fld>
            <a:endParaRPr lang="en-US"/>
          </a:p>
        </p:txBody>
      </p:sp>
      <p:sp>
        <p:nvSpPr>
          <p:cNvPr id="8" name="Line 6"/>
          <p:cNvSpPr>
            <a:spLocks noChangeShapeType="1"/>
          </p:cNvSpPr>
          <p:nvPr userDrawn="1"/>
        </p:nvSpPr>
        <p:spPr bwMode="auto">
          <a:xfrm>
            <a:off x="228600" y="762000"/>
            <a:ext cx="8229600" cy="0"/>
          </a:xfrm>
          <a:prstGeom prst="line">
            <a:avLst/>
          </a:prstGeom>
          <a:noFill/>
          <a:ln w="28575">
            <a:solidFill>
              <a:schemeClr val="tx2"/>
            </a:solidFill>
            <a:round/>
            <a:headEnd/>
            <a:tailEnd/>
          </a:ln>
        </p:spPr>
        <p:txBody>
          <a:bodyPr wrap="none" anchor="ctr"/>
          <a:lstStyle/>
          <a:p>
            <a:endParaRPr lang="en-US" dirty="0">
              <a:latin typeface="Gill Sans MT"/>
            </a:endParaRPr>
          </a:p>
        </p:txBody>
      </p:sp>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24A2F5-15A7-43CA-A7F0-E8BFDAC4AA73}" type="datetimeFigureOut">
              <a:rPr lang="en-US" smtClean="0"/>
              <a:pPr/>
              <a:t>11/12/15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DA2DB7-6A4B-4D9F-AAA0-C6401C9AEEA5}"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24A2F5-15A7-43CA-A7F0-E8BFDAC4AA73}" type="datetimeFigureOut">
              <a:rPr lang="en-US" smtClean="0"/>
              <a:pPr/>
              <a:t>11/12/15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DA2DB7-6A4B-4D9F-AAA0-C6401C9AEEA5}"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24A2F5-15A7-43CA-A7F0-E8BFDAC4AA73}" type="datetimeFigureOut">
              <a:rPr lang="en-US" smtClean="0"/>
              <a:pPr/>
              <a:t>11/12/15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DA2DB7-6A4B-4D9F-AAA0-C6401C9AEEA5}" type="slidenum">
              <a:rPr lang="en-US" smtClean="0"/>
              <a:pPr/>
              <a:t>‹#›</a:t>
            </a:fld>
            <a:endParaRPr lang="en-US"/>
          </a:p>
        </p:txBody>
      </p:sp>
    </p:spTree>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Relationship Id="rId14" Type="http://schemas.openxmlformats.org/officeDocument/2006/relationships/slideLayout" Target="../slideLayouts/slideLayout25.xml"/><Relationship Id="rId15" Type="http://schemas.openxmlformats.org/officeDocument/2006/relationships/theme" Target="../theme/theme2.xml"/><Relationship Id="rId16" Type="http://schemas.openxmlformats.org/officeDocument/2006/relationships/image" Target="../media/image3.png"/><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6.xml"/><Relationship Id="rId12" Type="http://schemas.openxmlformats.org/officeDocument/2006/relationships/theme" Target="../theme/theme3.xml"/><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 Id="rId9" Type="http://schemas.openxmlformats.org/officeDocument/2006/relationships/slideLayout" Target="../slideLayouts/slideLayout34.xml"/><Relationship Id="rId10"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Gill Sans MT"/>
              </a:defRPr>
            </a:lvl1pPr>
          </a:lstStyle>
          <a:p>
            <a:fld id="{1C24A2F5-15A7-43CA-A7F0-E8BFDAC4AA73}" type="datetimeFigureOut">
              <a:rPr lang="en-US" smtClean="0"/>
              <a:pPr/>
              <a:t>11/12/15</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Gill Sans MT"/>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Gill Sans MT"/>
              </a:defRPr>
            </a:lvl1pPr>
          </a:lstStyle>
          <a:p>
            <a:fld id="{16DA2DB7-6A4B-4D9F-AAA0-C6401C9AEEA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xmlns:p14="http://schemas.microsoft.com/office/powerpoint/2010/main" id="1" dur="indefinite" restart="never" nodeType="tmRoot"/>
      </p:par>
    </p:tnLst>
  </p:timing>
  <p:txStyles>
    <p:titleStyle>
      <a:lvl1pPr algn="ctr" defTabSz="914400" rtl="0" eaLnBrk="1" latinLnBrk="0" hangingPunct="1">
        <a:spcBef>
          <a:spcPct val="0"/>
        </a:spcBef>
        <a:buNone/>
        <a:defRPr sz="4000" kern="1200">
          <a:solidFill>
            <a:schemeClr val="tx1"/>
          </a:solidFill>
          <a:latin typeface="Gill Sans MT"/>
          <a:ea typeface="+mj-ea"/>
          <a:cs typeface="Gill Sans MT"/>
        </a:defRPr>
      </a:lvl1pPr>
    </p:titleStyle>
    <p:bodyStyle>
      <a:lvl1pPr marL="342900" indent="-342900" algn="l" defTabSz="914400" rtl="0" eaLnBrk="1" latinLnBrk="0" hangingPunct="1">
        <a:spcBef>
          <a:spcPct val="20000"/>
        </a:spcBef>
        <a:buFont typeface="Arial" pitchFamily="34" charset="0"/>
        <a:buChar char="•"/>
        <a:defRPr sz="2600" kern="1200">
          <a:solidFill>
            <a:schemeClr val="tx1"/>
          </a:solidFill>
          <a:latin typeface="Gill Sans MT"/>
          <a:ea typeface="+mn-ea"/>
          <a:cs typeface="Gill Sans MT"/>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Gill Sans MT"/>
          <a:ea typeface="+mn-ea"/>
          <a:cs typeface="Gill Sans MT"/>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Gill Sans MT"/>
          <a:ea typeface="+mn-ea"/>
          <a:cs typeface="Gill Sans MT"/>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Gill Sans MT"/>
          <a:ea typeface="+mn-ea"/>
          <a:cs typeface="Gill Sans MT"/>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Gill Sans MT"/>
          <a:ea typeface="+mn-ea"/>
          <a:cs typeface="Gill Sans MT"/>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120650"/>
            <a:ext cx="7770813" cy="674688"/>
          </a:xfrm>
          <a:prstGeom prst="rect">
            <a:avLst/>
          </a:prstGeom>
        </p:spPr>
        <p:txBody>
          <a:bodyPr vert="horz" lIns="91440" tIns="45720" rIns="91440" bIns="45720" rtlCol="0" anchor="ctr" anchorCtr="0">
            <a:normAutofit/>
          </a:bodyPr>
          <a:lstStyle/>
          <a:p>
            <a:r>
              <a:rPr lang="en-US" dirty="0" smtClean="0"/>
              <a:t>Click to edit Master title style</a:t>
            </a:r>
            <a:endParaRPr dirty="0"/>
          </a:p>
        </p:txBody>
      </p:sp>
      <p:sp>
        <p:nvSpPr>
          <p:cNvPr id="3" name="Text Placeholder 2"/>
          <p:cNvSpPr>
            <a:spLocks noGrp="1"/>
          </p:cNvSpPr>
          <p:nvPr>
            <p:ph type="body" idx="1"/>
          </p:nvPr>
        </p:nvSpPr>
        <p:spPr>
          <a:xfrm>
            <a:off x="685800" y="985838"/>
            <a:ext cx="7770813" cy="5140325"/>
          </a:xfrm>
          <a:prstGeom prst="rect">
            <a:avLst/>
          </a:prstGeom>
        </p:spPr>
        <p:txBody>
          <a:bodyPr vert="horz" wrap="square" lIns="91440" tIns="45720" rIns="91440" bIns="45720" numCol="1" anchor="t" anchorCtr="0" compatLnSpc="1">
            <a:prstTxWarp prst="textNoShape">
              <a:avLst/>
            </a:prstTxWarp>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619875"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FFFFFF"/>
                </a:solidFill>
                <a:effectLst>
                  <a:outerShdw blurRad="38100" dist="38100" dir="2700000" algn="tl">
                    <a:srgbClr val="212121"/>
                  </a:outerShdw>
                </a:effectLst>
                <a:latin typeface="Calisto MT" charset="0"/>
              </a:defRPr>
            </a:lvl1pPr>
          </a:lstStyle>
          <a:p>
            <a:pPr defTabSz="457200" fontAlgn="base">
              <a:spcBef>
                <a:spcPct val="0"/>
              </a:spcBef>
              <a:spcAft>
                <a:spcPct val="0"/>
              </a:spcAft>
            </a:pPr>
            <a:fld id="{4A385AC6-7A57-624D-8E7C-9C14ED83BA20}" type="datetime1">
              <a:rPr lang="en-US" smtClean="0">
                <a:ea typeface="ＭＳ Ｐゴシック" charset="0"/>
                <a:cs typeface="ＭＳ Ｐゴシック" charset="0"/>
              </a:rPr>
              <a:pPr defTabSz="457200" fontAlgn="base">
                <a:spcBef>
                  <a:spcPct val="0"/>
                </a:spcBef>
                <a:spcAft>
                  <a:spcPct val="0"/>
                </a:spcAft>
              </a:pPr>
              <a:t>11/12/15</a:t>
            </a:fld>
            <a:endParaRPr lang="en-US" smtClean="0">
              <a:ea typeface="ＭＳ Ｐゴシック" charset="0"/>
              <a:cs typeface="ＭＳ Ｐゴシック" charset="0"/>
            </a:endParaRPr>
          </a:p>
        </p:txBody>
      </p:sp>
      <p:sp>
        <p:nvSpPr>
          <p:cNvPr id="5" name="Footer Placeholder 4"/>
          <p:cNvSpPr>
            <a:spLocks noGrp="1"/>
          </p:cNvSpPr>
          <p:nvPr>
            <p:ph type="ftr" sz="quarter" idx="3"/>
          </p:nvPr>
        </p:nvSpPr>
        <p:spPr>
          <a:xfrm>
            <a:off x="354013" y="6356350"/>
            <a:ext cx="2895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effectLst>
                  <a:outerShdw blurRad="50800" dist="38100" dir="5400000" sx="101000" sy="101000" algn="t" rotWithShape="0">
                    <a:prstClr val="black">
                      <a:alpha val="40000"/>
                    </a:prstClr>
                  </a:outerShdw>
                </a:effectLst>
                <a:latin typeface="+mn-lt"/>
                <a:ea typeface="+mn-ea"/>
                <a:cs typeface="+mn-cs"/>
              </a:defRPr>
            </a:lvl1pPr>
          </a:lstStyle>
          <a:p>
            <a:pPr defTabSz="457200">
              <a:defRPr/>
            </a:pPr>
            <a:endParaRPr lang="en-US">
              <a:solidFill>
                <a:prstClr val="white">
                  <a:tint val="75000"/>
                </a:prstClr>
              </a:solidFill>
              <a:latin typeface="Calisto MT"/>
            </a:endParaRPr>
          </a:p>
        </p:txBody>
      </p:sp>
      <p:sp>
        <p:nvSpPr>
          <p:cNvPr id="6" name="Slide Number Placeholder 5"/>
          <p:cNvSpPr>
            <a:spLocks noGrp="1"/>
          </p:cNvSpPr>
          <p:nvPr>
            <p:ph type="sldNum" sz="quarter" idx="4"/>
          </p:nvPr>
        </p:nvSpPr>
        <p:spPr>
          <a:xfrm>
            <a:off x="4229100" y="6356350"/>
            <a:ext cx="6858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FFFFFF"/>
                </a:solidFill>
                <a:effectLst>
                  <a:outerShdw blurRad="38100" dist="38100" dir="2700000" algn="tl">
                    <a:srgbClr val="212121"/>
                  </a:outerShdw>
                </a:effectLst>
                <a:latin typeface="Calisto MT" charset="0"/>
              </a:defRPr>
            </a:lvl1pPr>
          </a:lstStyle>
          <a:p>
            <a:pPr defTabSz="457200" fontAlgn="base">
              <a:spcBef>
                <a:spcPct val="0"/>
              </a:spcBef>
              <a:spcAft>
                <a:spcPct val="0"/>
              </a:spcAft>
            </a:pPr>
            <a:fld id="{974BAD6F-463F-4041-961C-5B395EADBC77}" type="slidenum">
              <a:rPr lang="en-US" smtClean="0">
                <a:ea typeface="ＭＳ Ｐゴシック" charset="0"/>
                <a:cs typeface="ＭＳ Ｐゴシック" charset="0"/>
              </a:rPr>
              <a:pPr defTabSz="457200" fontAlgn="base">
                <a:spcBef>
                  <a:spcPct val="0"/>
                </a:spcBef>
                <a:spcAft>
                  <a:spcPct val="0"/>
                </a:spcAft>
              </a:pPr>
              <a:t>‹#›</a:t>
            </a:fld>
            <a:endParaRPr lang="en-US" smtClean="0">
              <a:ea typeface="ＭＳ Ｐゴシック" charset="0"/>
              <a:cs typeface="ＭＳ Ｐゴシック" charset="0"/>
            </a:endParaRPr>
          </a:p>
        </p:txBody>
      </p:sp>
    </p:spTree>
    <p:extLst>
      <p:ext uri="{BB962C8B-B14F-4D97-AF65-F5344CB8AC3E}">
        <p14:creationId xmlns:p14="http://schemas.microsoft.com/office/powerpoint/2010/main" val="22275329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ctr" rtl="0" eaLnBrk="0" fontAlgn="base" hangingPunct="0">
        <a:spcBef>
          <a:spcPct val="0"/>
        </a:spcBef>
        <a:spcAft>
          <a:spcPct val="0"/>
        </a:spcAft>
        <a:defRPr sz="3200" kern="1200">
          <a:solidFill>
            <a:schemeClr val="tx1"/>
          </a:solidFill>
          <a:effectLst>
            <a:outerShdw blurRad="50800" dist="50800" dir="5400000" sx="101000" sy="101000" algn="t" rotWithShape="0">
              <a:prstClr val="black">
                <a:alpha val="40000"/>
              </a:prstClr>
            </a:outerShdw>
          </a:effectLst>
          <a:latin typeface="+mj-lt"/>
          <a:ea typeface="ＭＳ Ｐゴシック" charset="-128"/>
          <a:cs typeface="ＭＳ Ｐゴシック" charset="-128"/>
        </a:defRPr>
      </a:lvl1pPr>
      <a:lvl2pPr algn="ctr" rtl="0" eaLnBrk="0" fontAlgn="base" hangingPunct="0">
        <a:spcBef>
          <a:spcPct val="0"/>
        </a:spcBef>
        <a:spcAft>
          <a:spcPct val="0"/>
        </a:spcAft>
        <a:defRPr sz="3200">
          <a:solidFill>
            <a:schemeClr val="tx1"/>
          </a:solidFill>
          <a:latin typeface="Calisto MT" charset="0"/>
          <a:ea typeface="ＭＳ Ｐゴシック" charset="-128"/>
          <a:cs typeface="ＭＳ Ｐゴシック" charset="-128"/>
        </a:defRPr>
      </a:lvl2pPr>
      <a:lvl3pPr algn="ctr" rtl="0" eaLnBrk="0" fontAlgn="base" hangingPunct="0">
        <a:spcBef>
          <a:spcPct val="0"/>
        </a:spcBef>
        <a:spcAft>
          <a:spcPct val="0"/>
        </a:spcAft>
        <a:defRPr sz="3200">
          <a:solidFill>
            <a:schemeClr val="tx1"/>
          </a:solidFill>
          <a:latin typeface="Calisto MT" charset="0"/>
          <a:ea typeface="ＭＳ Ｐゴシック" charset="-128"/>
          <a:cs typeface="ＭＳ Ｐゴシック" charset="-128"/>
        </a:defRPr>
      </a:lvl3pPr>
      <a:lvl4pPr algn="ctr" rtl="0" eaLnBrk="0" fontAlgn="base" hangingPunct="0">
        <a:spcBef>
          <a:spcPct val="0"/>
        </a:spcBef>
        <a:spcAft>
          <a:spcPct val="0"/>
        </a:spcAft>
        <a:defRPr sz="3200">
          <a:solidFill>
            <a:schemeClr val="tx1"/>
          </a:solidFill>
          <a:latin typeface="Calisto MT" charset="0"/>
          <a:ea typeface="ＭＳ Ｐゴシック" charset="-128"/>
          <a:cs typeface="ＭＳ Ｐゴシック" charset="-128"/>
        </a:defRPr>
      </a:lvl4pPr>
      <a:lvl5pPr algn="ctr" rtl="0" eaLnBrk="0" fontAlgn="base" hangingPunct="0">
        <a:spcBef>
          <a:spcPct val="0"/>
        </a:spcBef>
        <a:spcAft>
          <a:spcPct val="0"/>
        </a:spcAft>
        <a:defRPr sz="3200">
          <a:solidFill>
            <a:schemeClr val="tx1"/>
          </a:solidFill>
          <a:latin typeface="Calisto MT" charset="0"/>
          <a:ea typeface="ＭＳ Ｐゴシック" charset="-128"/>
          <a:cs typeface="ＭＳ Ｐゴシック" charset="-128"/>
        </a:defRPr>
      </a:lvl5pPr>
      <a:lvl6pPr marL="457200" algn="ctr" rtl="0" fontAlgn="base">
        <a:spcBef>
          <a:spcPct val="0"/>
        </a:spcBef>
        <a:spcAft>
          <a:spcPct val="0"/>
        </a:spcAft>
        <a:defRPr sz="3200">
          <a:solidFill>
            <a:schemeClr val="tx1"/>
          </a:solidFill>
          <a:latin typeface="Calisto MT" charset="0"/>
          <a:ea typeface="ＭＳ Ｐゴシック" charset="-128"/>
          <a:cs typeface="ＭＳ Ｐゴシック" charset="-128"/>
        </a:defRPr>
      </a:lvl6pPr>
      <a:lvl7pPr marL="914400" algn="ctr" rtl="0" fontAlgn="base">
        <a:spcBef>
          <a:spcPct val="0"/>
        </a:spcBef>
        <a:spcAft>
          <a:spcPct val="0"/>
        </a:spcAft>
        <a:defRPr sz="3200">
          <a:solidFill>
            <a:schemeClr val="tx1"/>
          </a:solidFill>
          <a:latin typeface="Calisto MT" charset="0"/>
          <a:ea typeface="ＭＳ Ｐゴシック" charset="-128"/>
          <a:cs typeface="ＭＳ Ｐゴシック" charset="-128"/>
        </a:defRPr>
      </a:lvl7pPr>
      <a:lvl8pPr marL="1371600" algn="ctr" rtl="0" fontAlgn="base">
        <a:spcBef>
          <a:spcPct val="0"/>
        </a:spcBef>
        <a:spcAft>
          <a:spcPct val="0"/>
        </a:spcAft>
        <a:defRPr sz="3200">
          <a:solidFill>
            <a:schemeClr val="tx1"/>
          </a:solidFill>
          <a:latin typeface="Calisto MT" charset="0"/>
          <a:ea typeface="ＭＳ Ｐゴシック" charset="-128"/>
          <a:cs typeface="ＭＳ Ｐゴシック" charset="-128"/>
        </a:defRPr>
      </a:lvl8pPr>
      <a:lvl9pPr marL="1828800" algn="ctr" rtl="0" fontAlgn="base">
        <a:spcBef>
          <a:spcPct val="0"/>
        </a:spcBef>
        <a:spcAft>
          <a:spcPct val="0"/>
        </a:spcAft>
        <a:defRPr sz="3200">
          <a:solidFill>
            <a:schemeClr val="tx1"/>
          </a:solidFill>
          <a:latin typeface="Calisto MT" charset="0"/>
          <a:ea typeface="ＭＳ Ｐゴシック" charset="-128"/>
          <a:cs typeface="ＭＳ Ｐゴシック" charset="-128"/>
        </a:defRPr>
      </a:lvl9pPr>
    </p:titleStyle>
    <p:bodyStyle>
      <a:lvl1pPr marL="342900" indent="-342900" algn="l" rtl="0" eaLnBrk="0" fontAlgn="base" hangingPunct="0">
        <a:spcBef>
          <a:spcPts val="2000"/>
        </a:spcBef>
        <a:spcAft>
          <a:spcPct val="0"/>
        </a:spcAft>
        <a:buBlip>
          <a:blip r:embed="rId16"/>
        </a:buBlip>
        <a:defRPr sz="2200" kern="1200">
          <a:solidFill>
            <a:schemeClr val="tx1"/>
          </a:solidFill>
          <a:effectLst>
            <a:outerShdw blurRad="50800" dist="50800" dir="5400000" sx="101000" sy="101000" algn="t" rotWithShape="0">
              <a:prstClr val="black">
                <a:alpha val="40000"/>
              </a:prstClr>
            </a:outerShdw>
          </a:effectLst>
          <a:latin typeface="+mn-lt"/>
          <a:ea typeface="ＭＳ Ｐゴシック" charset="-128"/>
          <a:cs typeface="ＭＳ Ｐゴシック" charset="-128"/>
        </a:defRPr>
      </a:lvl1pPr>
      <a:lvl2pPr marL="685800" indent="-336550" algn="l" rtl="0" eaLnBrk="0" fontAlgn="base" hangingPunct="0">
        <a:spcBef>
          <a:spcPts val="600"/>
        </a:spcBef>
        <a:spcAft>
          <a:spcPct val="0"/>
        </a:spcAft>
        <a:buBlip>
          <a:blip r:embed="rId16"/>
        </a:buBlip>
        <a:defRPr sz="2000" kern="1200">
          <a:solidFill>
            <a:schemeClr val="tx1"/>
          </a:solidFill>
          <a:effectLst>
            <a:outerShdw blurRad="50800" dist="50800" dir="5400000" sx="101000" sy="101000" algn="t" rotWithShape="0">
              <a:prstClr val="black">
                <a:alpha val="40000"/>
              </a:prstClr>
            </a:outerShdw>
          </a:effectLst>
          <a:latin typeface="+mn-lt"/>
          <a:ea typeface="ＭＳ Ｐゴシック" charset="-128"/>
          <a:cs typeface="+mn-cs"/>
        </a:defRPr>
      </a:lvl2pPr>
      <a:lvl3pPr marL="1035050" indent="-349250" algn="l" rtl="0" eaLnBrk="0" fontAlgn="base" hangingPunct="0">
        <a:spcBef>
          <a:spcPts val="600"/>
        </a:spcBef>
        <a:spcAft>
          <a:spcPct val="0"/>
        </a:spcAft>
        <a:buBlip>
          <a:blip r:embed="rId16"/>
        </a:buBlip>
        <a:defRPr kern="1200">
          <a:solidFill>
            <a:schemeClr val="tx1"/>
          </a:solidFill>
          <a:effectLst>
            <a:outerShdw blurRad="50800" dist="50800" dir="5400000" sx="101000" sy="101000" algn="t" rotWithShape="0">
              <a:prstClr val="black">
                <a:alpha val="40000"/>
              </a:prstClr>
            </a:outerShdw>
          </a:effectLst>
          <a:latin typeface="+mn-lt"/>
          <a:ea typeface="ＭＳ Ｐゴシック" charset="-128"/>
          <a:cs typeface="+mn-cs"/>
        </a:defRPr>
      </a:lvl3pPr>
      <a:lvl4pPr marL="1371600" indent="-336550" algn="l" rtl="0" eaLnBrk="0" fontAlgn="base" hangingPunct="0">
        <a:spcBef>
          <a:spcPts val="600"/>
        </a:spcBef>
        <a:spcAft>
          <a:spcPct val="0"/>
        </a:spcAft>
        <a:buBlip>
          <a:blip r:embed="rId16"/>
        </a:buBlip>
        <a:defRPr kern="1200">
          <a:solidFill>
            <a:schemeClr val="tx1"/>
          </a:solidFill>
          <a:effectLst>
            <a:outerShdw blurRad="50800" dist="50800" dir="5400000" sx="101000" sy="101000" algn="t" rotWithShape="0">
              <a:prstClr val="black">
                <a:alpha val="40000"/>
              </a:prstClr>
            </a:outerShdw>
          </a:effectLst>
          <a:latin typeface="+mn-lt"/>
          <a:ea typeface="ＭＳ Ｐゴシック" charset="-128"/>
          <a:cs typeface="+mn-cs"/>
        </a:defRPr>
      </a:lvl4pPr>
      <a:lvl5pPr marL="1720850" indent="-349250" algn="l" rtl="0" eaLnBrk="0" fontAlgn="base" hangingPunct="0">
        <a:spcBef>
          <a:spcPts val="600"/>
        </a:spcBef>
        <a:spcAft>
          <a:spcPct val="0"/>
        </a:spcAft>
        <a:buBlip>
          <a:blip r:embed="rId16"/>
        </a:buBlip>
        <a:defRPr kern="1200">
          <a:solidFill>
            <a:schemeClr val="tx1"/>
          </a:solidFill>
          <a:effectLst>
            <a:outerShdw blurRad="50800" dist="50800" dir="5400000" sx="101000" sy="101000" algn="t" rotWithShape="0">
              <a:prstClr val="black">
                <a:alpha val="40000"/>
              </a:prstClr>
            </a:outerShdw>
          </a:effectLst>
          <a:latin typeface="+mn-lt"/>
          <a:ea typeface="ＭＳ Ｐゴシック"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24A2F5-15A7-43CA-A7F0-E8BFDAC4AA73}" type="datetimeFigureOut">
              <a:rPr lang="en-US" smtClean="0">
                <a:solidFill>
                  <a:prstClr val="black">
                    <a:tint val="75000"/>
                  </a:prstClr>
                </a:solidFill>
                <a:latin typeface="Calibri"/>
              </a:rPr>
              <a:pPr/>
              <a:t>11/12/15</a:t>
            </a:fld>
            <a:endParaRPr lang="en-US">
              <a:solidFill>
                <a:prstClr val="black">
                  <a:tint val="75000"/>
                </a:prstClr>
              </a:solidFill>
              <a:latin typeface="Calibri"/>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latin typeface="Calibri"/>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DA2DB7-6A4B-4D9F-AAA0-C6401C9AEEA5}"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113352948"/>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timing>
    <p:tnLst>
      <p:par>
        <p:cTn xmlns:p14="http://schemas.microsoft.com/office/powerpoint/2010/main" id="1" dur="indefinite" restart="never" nodeType="tmRoot"/>
      </p:par>
    </p:tnLst>
  </p:timing>
  <p:txStyles>
    <p:titleStyle>
      <a:lvl1pPr algn="ctr" defTabSz="914400" rtl="0" eaLnBrk="1" latinLnBrk="0" hangingPunct="1">
        <a:spcBef>
          <a:spcPct val="0"/>
        </a:spcBef>
        <a:buNone/>
        <a:defRPr sz="4000" kern="1200">
          <a:solidFill>
            <a:schemeClr val="tx1"/>
          </a:solidFill>
          <a:latin typeface="Gill Sans MT"/>
          <a:ea typeface="+mj-ea"/>
          <a:cs typeface="Gill Sans MT"/>
        </a:defRPr>
      </a:lvl1pPr>
    </p:titleStyle>
    <p:bodyStyle>
      <a:lvl1pPr marL="342900" indent="-342900" algn="l" defTabSz="914400" rtl="0" eaLnBrk="1" latinLnBrk="0" hangingPunct="1">
        <a:spcBef>
          <a:spcPct val="20000"/>
        </a:spcBef>
        <a:buFont typeface="Arial" pitchFamily="34" charset="0"/>
        <a:buChar char="•"/>
        <a:defRPr sz="2600" kern="1200">
          <a:solidFill>
            <a:schemeClr val="tx1"/>
          </a:solidFill>
          <a:latin typeface="Gill Sans MT"/>
          <a:ea typeface="+mn-ea"/>
          <a:cs typeface="Gill Sans MT"/>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Gill Sans MT"/>
          <a:ea typeface="+mn-ea"/>
          <a:cs typeface="Gill Sans MT"/>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Gill Sans MT"/>
          <a:ea typeface="+mn-ea"/>
          <a:cs typeface="Gill Sans MT"/>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Gill Sans MT"/>
          <a:ea typeface="+mn-ea"/>
          <a:cs typeface="Gill Sans MT"/>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Gill Sans MT"/>
          <a:ea typeface="+mn-ea"/>
          <a:cs typeface="Gill Sans MT"/>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5" Type="http://schemas.openxmlformats.org/officeDocument/2006/relationships/image" Target="../media/image15.emf"/><Relationship Id="rId6" Type="http://schemas.openxmlformats.org/officeDocument/2006/relationships/image" Target="../media/image16.emf"/><Relationship Id="rId7" Type="http://schemas.openxmlformats.org/officeDocument/2006/relationships/image" Target="../media/image17.emf"/><Relationship Id="rId1" Type="http://schemas.openxmlformats.org/officeDocument/2006/relationships/slideLayout" Target="../slideLayouts/slideLayout27.xml"/><Relationship Id="rId2"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6" Type="http://schemas.openxmlformats.org/officeDocument/2006/relationships/image" Target="../media/image22.emf"/><Relationship Id="rId7" Type="http://schemas.openxmlformats.org/officeDocument/2006/relationships/image" Target="../media/image23.emf"/><Relationship Id="rId1" Type="http://schemas.openxmlformats.org/officeDocument/2006/relationships/slideLayout" Target="../slideLayouts/slideLayout27.xml"/><Relationship Id="rId2" Type="http://schemas.openxmlformats.org/officeDocument/2006/relationships/image" Target="../media/image18.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4.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5.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26.emf"/></Relationships>
</file>

<file path=ppt/slides/_rels/slide16.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8.emf"/><Relationship Id="rId5" Type="http://schemas.openxmlformats.org/officeDocument/2006/relationships/image" Target="../media/image29.emf"/><Relationship Id="rId1" Type="http://schemas.openxmlformats.org/officeDocument/2006/relationships/slideLayout" Target="../slideLayouts/slideLayout31.xml"/><Relationship Id="rId2" Type="http://schemas.openxmlformats.org/officeDocument/2006/relationships/image" Target="../media/image27.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1.emf"/><Relationship Id="rId3" Type="http://schemas.openxmlformats.org/officeDocument/2006/relationships/image" Target="../media/image32.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3.png"/></Relationships>
</file>

<file path=ppt/slides/_rels/slide24.xml.rels><?xml version="1.0" encoding="UTF-8" standalone="yes"?>
<Relationships xmlns="http://schemas.openxmlformats.org/package/2006/relationships"><Relationship Id="rId3" Type="http://schemas.openxmlformats.org/officeDocument/2006/relationships/image" Target="../media/image35.emf"/><Relationship Id="rId4" Type="http://schemas.openxmlformats.org/officeDocument/2006/relationships/image" Target="../media/image36.emf"/><Relationship Id="rId5" Type="http://schemas.openxmlformats.org/officeDocument/2006/relationships/image" Target="../media/image37.emf"/><Relationship Id="rId6" Type="http://schemas.openxmlformats.org/officeDocument/2006/relationships/image" Target="../media/image38.emf"/><Relationship Id="rId1" Type="http://schemas.openxmlformats.org/officeDocument/2006/relationships/slideLayout" Target="../slideLayouts/slideLayout31.xml"/><Relationship Id="rId2" Type="http://schemas.openxmlformats.org/officeDocument/2006/relationships/image" Target="../media/image3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9.emf"/><Relationship Id="rId3" Type="http://schemas.openxmlformats.org/officeDocument/2006/relationships/image" Target="../media/image40.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31.xml"/><Relationship Id="rId2"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p:cNvSpPr>
            <a:spLocks noGrp="1"/>
          </p:cNvSpPr>
          <p:nvPr>
            <p:ph type="ctrTitle"/>
          </p:nvPr>
        </p:nvSpPr>
        <p:spPr>
          <a:xfrm>
            <a:off x="457200" y="1730375"/>
            <a:ext cx="8305800" cy="1470025"/>
          </a:xfrm>
        </p:spPr>
        <p:txBody>
          <a:bodyPr>
            <a:noAutofit/>
          </a:bodyPr>
          <a:lstStyle/>
          <a:p>
            <a:pPr eaLnBrk="1" hangingPunct="1"/>
            <a:r>
              <a:rPr lang="en-US" sz="3200" b="1" smtClean="0">
                <a:latin typeface="Gill Sans MT" pitchFamily="34" charset="0"/>
              </a:rPr>
              <a:t>Week </a:t>
            </a:r>
            <a:r>
              <a:rPr lang="en-US" sz="3200" b="1" smtClean="0">
                <a:latin typeface="Gill Sans MT" pitchFamily="34" charset="0"/>
              </a:rPr>
              <a:t>5 </a:t>
            </a:r>
            <a:r>
              <a:rPr lang="en-US" sz="3200" b="1" dirty="0" smtClean="0">
                <a:latin typeface="Gill Sans MT" pitchFamily="34" charset="0"/>
              </a:rPr>
              <a:t/>
            </a:r>
            <a:br>
              <a:rPr lang="en-US" sz="3200" b="1" dirty="0" smtClean="0">
                <a:latin typeface="Gill Sans MT" pitchFamily="34" charset="0"/>
              </a:rPr>
            </a:br>
            <a:r>
              <a:rPr lang="en-US" sz="3200" b="1" dirty="0" smtClean="0">
                <a:latin typeface="Gill Sans MT" pitchFamily="34" charset="0"/>
              </a:rPr>
              <a:t>FDR </a:t>
            </a:r>
            <a:br>
              <a:rPr lang="en-US" sz="3200" b="1" dirty="0" smtClean="0">
                <a:latin typeface="Gill Sans MT" pitchFamily="34" charset="0"/>
              </a:rPr>
            </a:br>
            <a:r>
              <a:rPr lang="en-US" sz="3200" b="1" dirty="0" smtClean="0">
                <a:latin typeface="Gill Sans MT" pitchFamily="34" charset="0"/>
              </a:rPr>
              <a:t>Alignment</a:t>
            </a:r>
            <a:endParaRPr lang="en-US" sz="2400" dirty="0" smtClean="0">
              <a:latin typeface="Gill Sans MT" pitchFamily="34" charset="0"/>
            </a:endParaRPr>
          </a:p>
        </p:txBody>
      </p:sp>
      <p:pic>
        <p:nvPicPr>
          <p:cNvPr id="6" name="Picture 5" descr="UMass_200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832100" cy="1104900"/>
          </a:xfrm>
          <a:prstGeom prst="rect">
            <a:avLst/>
          </a:prstGeom>
          <a:noFill/>
          <a:ln>
            <a:noFill/>
          </a:ln>
        </p:spPr>
      </p:pic>
      <p:sp>
        <p:nvSpPr>
          <p:cNvPr id="2" name="Subtitle 1"/>
          <p:cNvSpPr>
            <a:spLocks noGrp="1"/>
          </p:cNvSpPr>
          <p:nvPr>
            <p:ph type="subTitle" idx="1"/>
          </p:nvPr>
        </p:nvSpPr>
        <p:spPr/>
        <p:txBody>
          <a:bodyPr/>
          <a:lstStyle/>
          <a:p>
            <a:endParaRPr lang="en-US"/>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Corollaries</a:t>
            </a:r>
            <a:endParaRPr lang="en-US" dirty="0"/>
          </a:p>
        </p:txBody>
      </p:sp>
      <p:sp>
        <p:nvSpPr>
          <p:cNvPr id="3" name="Content Placeholder 2"/>
          <p:cNvSpPr>
            <a:spLocks noGrp="1"/>
          </p:cNvSpPr>
          <p:nvPr>
            <p:ph idx="1"/>
          </p:nvPr>
        </p:nvSpPr>
        <p:spPr/>
        <p:txBody>
          <a:bodyPr>
            <a:normAutofit lnSpcReduction="10000"/>
          </a:bodyPr>
          <a:lstStyle/>
          <a:p>
            <a:r>
              <a:rPr lang="en-US" dirty="0" smtClean="0"/>
              <a:t>Libraries satisfying assumptions 1 &amp; 2 only measure relative abundance</a:t>
            </a:r>
          </a:p>
          <a:p>
            <a:r>
              <a:rPr lang="en-US" dirty="0" smtClean="0"/>
              <a:t>Key quantity: # fragments sequenced for each transcript. Need to:</a:t>
            </a:r>
          </a:p>
          <a:p>
            <a:pPr lvl="1"/>
            <a:r>
              <a:rPr lang="en-US" b="1" dirty="0" smtClean="0"/>
              <a:t>Which transcript generated the observed read?</a:t>
            </a:r>
          </a:p>
          <a:p>
            <a:r>
              <a:rPr lang="en-US" dirty="0" smtClean="0"/>
              <a:t>Isn’t this easy?</a:t>
            </a:r>
          </a:p>
          <a:p>
            <a:pPr lvl="1"/>
            <a:r>
              <a:rPr lang="en-US" dirty="0" smtClean="0"/>
              <a:t>Reads do not uniquely map</a:t>
            </a:r>
          </a:p>
          <a:p>
            <a:pPr lvl="1"/>
            <a:r>
              <a:rPr lang="en-US" dirty="0" smtClean="0"/>
              <a:t>Transcripts or genes have different isoforms</a:t>
            </a:r>
          </a:p>
          <a:p>
            <a:pPr lvl="1"/>
            <a:r>
              <a:rPr lang="en-US" dirty="0" smtClean="0"/>
              <a:t>Sequencing has a ~ 1% error rate</a:t>
            </a:r>
          </a:p>
          <a:p>
            <a:pPr lvl="1"/>
            <a:r>
              <a:rPr lang="en-US" dirty="0" smtClean="0"/>
              <a:t>Transcripts are not uniformly sequenced</a:t>
            </a:r>
            <a:endParaRPr lang="en-US" dirty="0"/>
          </a:p>
        </p:txBody>
      </p:sp>
    </p:spTree>
    <p:extLst>
      <p:ext uri="{BB962C8B-B14F-4D97-AF65-F5344CB8AC3E}">
        <p14:creationId xmlns:p14="http://schemas.microsoft.com/office/powerpoint/2010/main" val="220115142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RNA-</a:t>
            </a:r>
            <a:r>
              <a:rPr lang="en-US" dirty="0" err="1" smtClean="0"/>
              <a:t>Seq</a:t>
            </a:r>
            <a:r>
              <a:rPr lang="en-US" dirty="0" smtClean="0"/>
              <a:t> quantification problem (simple case)</a:t>
            </a:r>
            <a:endParaRPr lang="en-US" dirty="0"/>
          </a:p>
        </p:txBody>
      </p:sp>
      <p:sp>
        <p:nvSpPr>
          <p:cNvPr id="5" name="TextBox 4"/>
          <p:cNvSpPr txBox="1"/>
          <p:nvPr/>
        </p:nvSpPr>
        <p:spPr>
          <a:xfrm>
            <a:off x="914400" y="1143000"/>
            <a:ext cx="6250429" cy="1323439"/>
          </a:xfrm>
          <a:prstGeom prst="rect">
            <a:avLst/>
          </a:prstGeom>
          <a:noFill/>
        </p:spPr>
        <p:txBody>
          <a:bodyPr wrap="none" rtlCol="0">
            <a:spAutoFit/>
          </a:bodyPr>
          <a:lstStyle/>
          <a:p>
            <a:pPr marL="285750" indent="-285750">
              <a:buFont typeface="Arial"/>
              <a:buChar char="•"/>
            </a:pPr>
            <a:r>
              <a:rPr lang="en-US" sz="2000" dirty="0" smtClean="0"/>
              <a:t>Start with a set of previous gene/transcript annotations</a:t>
            </a:r>
          </a:p>
          <a:p>
            <a:pPr marL="285750" indent="-285750">
              <a:buFont typeface="Arial"/>
              <a:buChar char="•"/>
            </a:pPr>
            <a:r>
              <a:rPr lang="en-US" sz="2000" dirty="0" smtClean="0"/>
              <a:t>Assume only one isoform per gene</a:t>
            </a:r>
          </a:p>
          <a:p>
            <a:pPr marL="285750" indent="-285750">
              <a:buFont typeface="Arial"/>
              <a:buChar char="•"/>
            </a:pPr>
            <a:r>
              <a:rPr lang="en-US" sz="2000" dirty="0" smtClean="0"/>
              <a:t>Assume 1-1 read to transcript correspondence.</a:t>
            </a:r>
          </a:p>
          <a:p>
            <a:pPr marL="285750" indent="-285750">
              <a:buFont typeface="Arial"/>
              <a:buChar char="•"/>
            </a:pPr>
            <a:endParaRPr lang="en-US" sz="2000" dirty="0"/>
          </a:p>
        </p:txBody>
      </p:sp>
      <p:pic>
        <p:nvPicPr>
          <p:cNvPr id="12" name="Picture 11"/>
          <p:cNvPicPr>
            <a:picLocks noChangeAspect="1"/>
          </p:cNvPicPr>
          <p:nvPr/>
        </p:nvPicPr>
        <p:blipFill>
          <a:blip r:embed="rId2"/>
          <a:stretch>
            <a:fillRect/>
          </a:stretch>
        </p:blipFill>
        <p:spPr>
          <a:xfrm>
            <a:off x="228600" y="4888468"/>
            <a:ext cx="2363537" cy="431800"/>
          </a:xfrm>
          <a:prstGeom prst="rect">
            <a:avLst/>
          </a:prstGeom>
        </p:spPr>
      </p:pic>
      <p:sp>
        <p:nvSpPr>
          <p:cNvPr id="16" name="TextBox 15"/>
          <p:cNvSpPr txBox="1"/>
          <p:nvPr/>
        </p:nvSpPr>
        <p:spPr>
          <a:xfrm>
            <a:off x="6096000" y="3505200"/>
            <a:ext cx="2743200" cy="1015663"/>
          </a:xfrm>
          <a:prstGeom prst="rect">
            <a:avLst/>
          </a:prstGeom>
          <a:noFill/>
        </p:spPr>
        <p:txBody>
          <a:bodyPr wrap="square" rtlCol="0">
            <a:spAutoFit/>
          </a:bodyPr>
          <a:lstStyle/>
          <a:p>
            <a:r>
              <a:rPr lang="en-US" sz="2000" dirty="0" smtClean="0"/>
              <a:t>Using the Poisson approximation to the binomial</a:t>
            </a:r>
            <a:endParaRPr lang="en-US" sz="2000" dirty="0"/>
          </a:p>
        </p:txBody>
      </p:sp>
      <p:sp>
        <p:nvSpPr>
          <p:cNvPr id="17" name="TextBox 16"/>
          <p:cNvSpPr txBox="1"/>
          <p:nvPr/>
        </p:nvSpPr>
        <p:spPr>
          <a:xfrm>
            <a:off x="4191000" y="4648200"/>
            <a:ext cx="4495800" cy="707886"/>
          </a:xfrm>
          <a:prstGeom prst="rect">
            <a:avLst/>
          </a:prstGeom>
          <a:noFill/>
        </p:spPr>
        <p:txBody>
          <a:bodyPr wrap="square" rtlCol="0">
            <a:spAutoFit/>
          </a:bodyPr>
          <a:lstStyle/>
          <a:p>
            <a:r>
              <a:rPr lang="en-US" sz="2000" dirty="0" smtClean="0"/>
              <a:t>We seek to maximize the likelihood of transcript frequencies given the data</a:t>
            </a:r>
            <a:endParaRPr lang="en-US" sz="2000" dirty="0"/>
          </a:p>
        </p:txBody>
      </p:sp>
      <p:pic>
        <p:nvPicPr>
          <p:cNvPr id="20" name="Picture 19"/>
          <p:cNvPicPr>
            <a:picLocks noChangeAspect="1"/>
          </p:cNvPicPr>
          <p:nvPr/>
        </p:nvPicPr>
        <p:blipFill>
          <a:blip r:embed="rId3"/>
          <a:stretch>
            <a:fillRect/>
          </a:stretch>
        </p:blipFill>
        <p:spPr>
          <a:xfrm>
            <a:off x="3422650" y="5791200"/>
            <a:ext cx="1682750" cy="762000"/>
          </a:xfrm>
          <a:prstGeom prst="rect">
            <a:avLst/>
          </a:prstGeom>
        </p:spPr>
      </p:pic>
      <p:sp>
        <p:nvSpPr>
          <p:cNvPr id="21" name="TextBox 20"/>
          <p:cNvSpPr txBox="1"/>
          <p:nvPr/>
        </p:nvSpPr>
        <p:spPr>
          <a:xfrm>
            <a:off x="568960" y="5879068"/>
            <a:ext cx="2865187" cy="400110"/>
          </a:xfrm>
          <a:prstGeom prst="rect">
            <a:avLst/>
          </a:prstGeom>
          <a:noFill/>
        </p:spPr>
        <p:txBody>
          <a:bodyPr wrap="none" rtlCol="0">
            <a:spAutoFit/>
          </a:bodyPr>
          <a:lstStyle/>
          <a:p>
            <a:r>
              <a:rPr lang="en-US" sz="2000" dirty="0" smtClean="0"/>
              <a:t>Which, of course has MLE</a:t>
            </a:r>
            <a:endParaRPr lang="en-US" sz="2000" dirty="0"/>
          </a:p>
        </p:txBody>
      </p:sp>
      <p:pic>
        <p:nvPicPr>
          <p:cNvPr id="3" name="Picture 2"/>
          <p:cNvPicPr>
            <a:picLocks noChangeAspect="1"/>
          </p:cNvPicPr>
          <p:nvPr/>
        </p:nvPicPr>
        <p:blipFill>
          <a:blip r:embed="rId4"/>
          <a:stretch>
            <a:fillRect/>
          </a:stretch>
        </p:blipFill>
        <p:spPr>
          <a:xfrm>
            <a:off x="457200" y="2438400"/>
            <a:ext cx="6381750" cy="381000"/>
          </a:xfrm>
          <a:prstGeom prst="rect">
            <a:avLst/>
          </a:prstGeom>
        </p:spPr>
      </p:pic>
      <p:pic>
        <p:nvPicPr>
          <p:cNvPr id="4" name="Picture 3"/>
          <p:cNvPicPr>
            <a:picLocks noChangeAspect="1"/>
          </p:cNvPicPr>
          <p:nvPr/>
        </p:nvPicPr>
        <p:blipFill>
          <a:blip r:embed="rId5"/>
          <a:stretch>
            <a:fillRect/>
          </a:stretch>
        </p:blipFill>
        <p:spPr>
          <a:xfrm>
            <a:off x="457200" y="2831928"/>
            <a:ext cx="5791200" cy="419272"/>
          </a:xfrm>
          <a:prstGeom prst="rect">
            <a:avLst/>
          </a:prstGeom>
        </p:spPr>
      </p:pic>
      <p:pic>
        <p:nvPicPr>
          <p:cNvPr id="9" name="Picture 8"/>
          <p:cNvPicPr>
            <a:picLocks noChangeAspect="1"/>
          </p:cNvPicPr>
          <p:nvPr/>
        </p:nvPicPr>
        <p:blipFill>
          <a:blip r:embed="rId6"/>
          <a:stretch>
            <a:fillRect/>
          </a:stretch>
        </p:blipFill>
        <p:spPr>
          <a:xfrm>
            <a:off x="381000" y="3276600"/>
            <a:ext cx="1447800" cy="381000"/>
          </a:xfrm>
          <a:prstGeom prst="rect">
            <a:avLst/>
          </a:prstGeom>
        </p:spPr>
      </p:pic>
      <p:sp>
        <p:nvSpPr>
          <p:cNvPr id="6" name="TextBox 5"/>
          <p:cNvSpPr txBox="1"/>
          <p:nvPr/>
        </p:nvSpPr>
        <p:spPr>
          <a:xfrm>
            <a:off x="1905000" y="3276600"/>
            <a:ext cx="2012953" cy="369332"/>
          </a:xfrm>
          <a:prstGeom prst="rect">
            <a:avLst/>
          </a:prstGeom>
          <a:noFill/>
        </p:spPr>
        <p:txBody>
          <a:bodyPr wrap="none" rtlCol="0">
            <a:spAutoFit/>
          </a:bodyPr>
          <a:lstStyle/>
          <a:p>
            <a:r>
              <a:rPr lang="en-US" dirty="0" smtClean="0"/>
              <a:t>(Sequencing depth)</a:t>
            </a:r>
            <a:endParaRPr lang="en-US" dirty="0"/>
          </a:p>
        </p:txBody>
      </p:sp>
      <p:pic>
        <p:nvPicPr>
          <p:cNvPr id="10" name="Picture 9"/>
          <p:cNvPicPr>
            <a:picLocks noChangeAspect="1"/>
          </p:cNvPicPr>
          <p:nvPr/>
        </p:nvPicPr>
        <p:blipFill>
          <a:blip r:embed="rId7"/>
          <a:stretch>
            <a:fillRect/>
          </a:stretch>
        </p:blipFill>
        <p:spPr>
          <a:xfrm>
            <a:off x="411843" y="3886200"/>
            <a:ext cx="5684157" cy="495300"/>
          </a:xfrm>
          <a:prstGeom prst="rect">
            <a:avLst/>
          </a:prstGeom>
        </p:spPr>
      </p:pic>
    </p:spTree>
    <p:extLst>
      <p:ext uri="{BB962C8B-B14F-4D97-AF65-F5344CB8AC3E}">
        <p14:creationId xmlns:p14="http://schemas.microsoft.com/office/powerpoint/2010/main" val="419785634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RNA-</a:t>
            </a:r>
            <a:r>
              <a:rPr lang="en-US" dirty="0" err="1"/>
              <a:t>Seq</a:t>
            </a:r>
            <a:r>
              <a:rPr lang="en-US" dirty="0"/>
              <a:t> quantification problem </a:t>
            </a:r>
            <a:r>
              <a:rPr lang="en-US" dirty="0" smtClean="0"/>
              <a:t>(more realistic case</a:t>
            </a:r>
            <a:r>
              <a:rPr lang="en-US" dirty="0"/>
              <a:t>)</a:t>
            </a:r>
          </a:p>
        </p:txBody>
      </p:sp>
      <p:pic>
        <p:nvPicPr>
          <p:cNvPr id="4" name="Picture 3"/>
          <p:cNvPicPr>
            <a:picLocks noChangeAspect="1"/>
          </p:cNvPicPr>
          <p:nvPr/>
        </p:nvPicPr>
        <p:blipFill>
          <a:blip r:embed="rId2"/>
          <a:stretch>
            <a:fillRect/>
          </a:stretch>
        </p:blipFill>
        <p:spPr>
          <a:xfrm>
            <a:off x="1295400" y="762000"/>
            <a:ext cx="5952162" cy="2235200"/>
          </a:xfrm>
          <a:prstGeom prst="rect">
            <a:avLst/>
          </a:prstGeom>
        </p:spPr>
      </p:pic>
      <p:sp>
        <p:nvSpPr>
          <p:cNvPr id="5" name="TextBox 4"/>
          <p:cNvSpPr txBox="1"/>
          <p:nvPr/>
        </p:nvSpPr>
        <p:spPr>
          <a:xfrm>
            <a:off x="838200" y="2971800"/>
            <a:ext cx="7467600" cy="1323439"/>
          </a:xfrm>
          <a:prstGeom prst="rect">
            <a:avLst/>
          </a:prstGeom>
          <a:noFill/>
        </p:spPr>
        <p:txBody>
          <a:bodyPr wrap="square" rtlCol="0">
            <a:spAutoFit/>
          </a:bodyPr>
          <a:lstStyle/>
          <a:p>
            <a:pPr marL="285750" indent="-285750">
              <a:buFont typeface="Arial"/>
              <a:buChar char="•"/>
            </a:pPr>
            <a:r>
              <a:rPr lang="en-US" sz="2000" dirty="0" smtClean="0"/>
              <a:t>Start with a set of previous gene/transcript annotations</a:t>
            </a:r>
          </a:p>
          <a:p>
            <a:pPr marL="285750" indent="-285750">
              <a:buFont typeface="Arial"/>
              <a:buChar char="•"/>
            </a:pPr>
            <a:r>
              <a:rPr lang="en-US" sz="2000" strike="sngStrike" dirty="0" smtClean="0"/>
              <a:t>Assume</a:t>
            </a:r>
            <a:r>
              <a:rPr lang="en-US" sz="2000" dirty="0" smtClean="0"/>
              <a:t> Define only one isoform per gene</a:t>
            </a:r>
          </a:p>
          <a:p>
            <a:pPr marL="285750" indent="-285750">
              <a:buFont typeface="Arial"/>
              <a:buChar char="•"/>
            </a:pPr>
            <a:r>
              <a:rPr lang="en-US" sz="2000" strike="sngStrike" dirty="0" smtClean="0"/>
              <a:t>Assume 1-1 read to transcript correspondence. </a:t>
            </a:r>
            <a:r>
              <a:rPr lang="en-US" sz="2000" dirty="0" smtClean="0"/>
              <a:t>Reads (fragments) are now short, one transcript generates many fragments. </a:t>
            </a:r>
          </a:p>
        </p:txBody>
      </p:sp>
      <p:sp>
        <p:nvSpPr>
          <p:cNvPr id="3" name="TextBox 2"/>
          <p:cNvSpPr txBox="1"/>
          <p:nvPr/>
        </p:nvSpPr>
        <p:spPr>
          <a:xfrm>
            <a:off x="762000" y="4297680"/>
            <a:ext cx="5292234" cy="400110"/>
          </a:xfrm>
          <a:prstGeom prst="rect">
            <a:avLst/>
          </a:prstGeom>
          <a:noFill/>
        </p:spPr>
        <p:txBody>
          <a:bodyPr wrap="none" rtlCol="0">
            <a:spAutoFit/>
          </a:bodyPr>
          <a:lstStyle/>
          <a:p>
            <a:r>
              <a:rPr lang="en-US" sz="2000" dirty="0" smtClean="0"/>
              <a:t>Change: Transcripts of different lengths generate</a:t>
            </a:r>
            <a:endParaRPr lang="en-US" sz="2000" dirty="0"/>
          </a:p>
        </p:txBody>
      </p:sp>
      <p:pic>
        <p:nvPicPr>
          <p:cNvPr id="6" name="Picture 5"/>
          <p:cNvPicPr>
            <a:picLocks noChangeAspect="1"/>
          </p:cNvPicPr>
          <p:nvPr/>
        </p:nvPicPr>
        <p:blipFill>
          <a:blip r:embed="rId3"/>
          <a:stretch>
            <a:fillRect/>
          </a:stretch>
        </p:blipFill>
        <p:spPr>
          <a:xfrm>
            <a:off x="5940132" y="4165600"/>
            <a:ext cx="1295400" cy="609600"/>
          </a:xfrm>
          <a:prstGeom prst="rect">
            <a:avLst/>
          </a:prstGeom>
        </p:spPr>
      </p:pic>
      <p:sp>
        <p:nvSpPr>
          <p:cNvPr id="8" name="TextBox 7"/>
          <p:cNvSpPr txBox="1"/>
          <p:nvPr/>
        </p:nvSpPr>
        <p:spPr>
          <a:xfrm>
            <a:off x="7235532" y="4297680"/>
            <a:ext cx="1249411" cy="400110"/>
          </a:xfrm>
          <a:prstGeom prst="rect">
            <a:avLst/>
          </a:prstGeom>
          <a:noFill/>
        </p:spPr>
        <p:txBody>
          <a:bodyPr wrap="none" rtlCol="0">
            <a:spAutoFit/>
          </a:bodyPr>
          <a:lstStyle/>
          <a:p>
            <a:r>
              <a:rPr lang="en-US" sz="2000" dirty="0" smtClean="0"/>
              <a:t>fragments</a:t>
            </a:r>
            <a:endParaRPr lang="en-US" sz="2000" dirty="0"/>
          </a:p>
        </p:txBody>
      </p:sp>
      <p:pic>
        <p:nvPicPr>
          <p:cNvPr id="9" name="Picture 8"/>
          <p:cNvPicPr>
            <a:picLocks noChangeAspect="1"/>
          </p:cNvPicPr>
          <p:nvPr/>
        </p:nvPicPr>
        <p:blipFill>
          <a:blip r:embed="rId4"/>
          <a:stretch>
            <a:fillRect/>
          </a:stretch>
        </p:blipFill>
        <p:spPr>
          <a:xfrm>
            <a:off x="843280" y="4824046"/>
            <a:ext cx="381000" cy="586154"/>
          </a:xfrm>
          <a:prstGeom prst="rect">
            <a:avLst/>
          </a:prstGeom>
        </p:spPr>
      </p:pic>
      <p:sp useBgFill="1">
        <p:nvSpPr>
          <p:cNvPr id="10" name="TextBox 9"/>
          <p:cNvSpPr txBox="1"/>
          <p:nvPr/>
        </p:nvSpPr>
        <p:spPr>
          <a:xfrm>
            <a:off x="1148080" y="4800600"/>
            <a:ext cx="2912651" cy="400110"/>
          </a:xfrm>
          <a:prstGeom prst="rect">
            <a:avLst/>
          </a:prstGeom>
        </p:spPr>
        <p:txBody>
          <a:bodyPr wrap="none" rtlCol="0">
            <a:spAutoFit/>
          </a:bodyPr>
          <a:lstStyle/>
          <a:p>
            <a:r>
              <a:rPr lang="en-US" sz="2000" dirty="0" smtClean="0"/>
              <a:t>Transcript effective length</a:t>
            </a:r>
            <a:endParaRPr lang="en-US" sz="2000" dirty="0"/>
          </a:p>
        </p:txBody>
      </p:sp>
      <p:sp>
        <p:nvSpPr>
          <p:cNvPr id="11" name="TextBox 10"/>
          <p:cNvSpPr txBox="1"/>
          <p:nvPr/>
        </p:nvSpPr>
        <p:spPr>
          <a:xfrm>
            <a:off x="843280" y="5486400"/>
            <a:ext cx="929060" cy="400110"/>
          </a:xfrm>
          <a:prstGeom prst="rect">
            <a:avLst/>
          </a:prstGeom>
          <a:noFill/>
        </p:spPr>
        <p:txBody>
          <a:bodyPr wrap="none" rtlCol="0">
            <a:spAutoFit/>
          </a:bodyPr>
          <a:lstStyle/>
          <a:p>
            <a:r>
              <a:rPr lang="en-US" sz="2000" dirty="0" smtClean="0"/>
              <a:t>Model:</a:t>
            </a:r>
            <a:endParaRPr lang="en-US" sz="2000" dirty="0"/>
          </a:p>
        </p:txBody>
      </p:sp>
      <p:pic>
        <p:nvPicPr>
          <p:cNvPr id="13" name="Picture 12"/>
          <p:cNvPicPr>
            <a:picLocks noChangeAspect="1"/>
          </p:cNvPicPr>
          <p:nvPr/>
        </p:nvPicPr>
        <p:blipFill>
          <a:blip r:embed="rId5"/>
          <a:stretch>
            <a:fillRect/>
          </a:stretch>
        </p:blipFill>
        <p:spPr>
          <a:xfrm>
            <a:off x="1605280" y="5384800"/>
            <a:ext cx="2695074" cy="711200"/>
          </a:xfrm>
          <a:prstGeom prst="rect">
            <a:avLst/>
          </a:prstGeom>
        </p:spPr>
      </p:pic>
      <p:pic>
        <p:nvPicPr>
          <p:cNvPr id="14" name="Picture 13"/>
          <p:cNvPicPr>
            <a:picLocks noChangeAspect="1"/>
          </p:cNvPicPr>
          <p:nvPr/>
        </p:nvPicPr>
        <p:blipFill>
          <a:blip r:embed="rId6"/>
          <a:stretch>
            <a:fillRect/>
          </a:stretch>
        </p:blipFill>
        <p:spPr>
          <a:xfrm>
            <a:off x="4348480" y="5461000"/>
            <a:ext cx="1278890" cy="482600"/>
          </a:xfrm>
          <a:prstGeom prst="rect">
            <a:avLst/>
          </a:prstGeom>
        </p:spPr>
      </p:pic>
      <p:sp>
        <p:nvSpPr>
          <p:cNvPr id="15" name="TextBox 14"/>
          <p:cNvSpPr txBox="1"/>
          <p:nvPr/>
        </p:nvSpPr>
        <p:spPr>
          <a:xfrm>
            <a:off x="4119880" y="5537200"/>
            <a:ext cx="242261" cy="369332"/>
          </a:xfrm>
          <a:prstGeom prst="rect">
            <a:avLst/>
          </a:prstGeom>
          <a:noFill/>
        </p:spPr>
        <p:txBody>
          <a:bodyPr wrap="none" rtlCol="0">
            <a:spAutoFit/>
          </a:bodyPr>
          <a:lstStyle/>
          <a:p>
            <a:r>
              <a:rPr lang="en-US" dirty="0" smtClean="0"/>
              <a:t>,</a:t>
            </a:r>
            <a:endParaRPr lang="en-US" dirty="0"/>
          </a:p>
        </p:txBody>
      </p:sp>
      <p:sp>
        <p:nvSpPr>
          <p:cNvPr id="16" name="TextBox 15"/>
          <p:cNvSpPr txBox="1"/>
          <p:nvPr/>
        </p:nvSpPr>
        <p:spPr>
          <a:xfrm>
            <a:off x="5796280" y="5461000"/>
            <a:ext cx="1232091" cy="369332"/>
          </a:xfrm>
          <a:prstGeom prst="rect">
            <a:avLst/>
          </a:prstGeom>
          <a:noFill/>
        </p:spPr>
        <p:txBody>
          <a:bodyPr wrap="none" rtlCol="0">
            <a:spAutoFit/>
          </a:bodyPr>
          <a:lstStyle/>
          <a:p>
            <a:r>
              <a:rPr lang="en-US" dirty="0" smtClean="0"/>
              <a:t>, with MLE: </a:t>
            </a:r>
            <a:endParaRPr lang="en-US" dirty="0"/>
          </a:p>
        </p:txBody>
      </p:sp>
      <p:pic>
        <p:nvPicPr>
          <p:cNvPr id="17" name="Picture 16"/>
          <p:cNvPicPr>
            <a:picLocks noChangeAspect="1"/>
          </p:cNvPicPr>
          <p:nvPr/>
        </p:nvPicPr>
        <p:blipFill>
          <a:blip r:embed="rId7"/>
          <a:stretch>
            <a:fillRect/>
          </a:stretch>
        </p:blipFill>
        <p:spPr>
          <a:xfrm>
            <a:off x="6985000" y="5394621"/>
            <a:ext cx="1173480" cy="599779"/>
          </a:xfrm>
          <a:prstGeom prst="rect">
            <a:avLst/>
          </a:prstGeom>
        </p:spPr>
      </p:pic>
    </p:spTree>
    <p:extLst>
      <p:ext uri="{BB962C8B-B14F-4D97-AF65-F5344CB8AC3E}">
        <p14:creationId xmlns:p14="http://schemas.microsoft.com/office/powerpoint/2010/main" val="186217006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The RNA-</a:t>
            </a:r>
            <a:r>
              <a:rPr lang="en-US" dirty="0" err="1"/>
              <a:t>Seq</a:t>
            </a:r>
            <a:r>
              <a:rPr lang="en-US" dirty="0"/>
              <a:t> quantification </a:t>
            </a:r>
            <a:r>
              <a:rPr lang="en-US" dirty="0" smtClean="0"/>
              <a:t>problem. Isoform </a:t>
            </a:r>
            <a:r>
              <a:rPr lang="en-US" dirty="0" err="1" smtClean="0"/>
              <a:t>deconvolution</a:t>
            </a:r>
            <a:endParaRPr lang="en-US" dirty="0"/>
          </a:p>
        </p:txBody>
      </p:sp>
      <p:pic>
        <p:nvPicPr>
          <p:cNvPr id="5" name="Picture 4"/>
          <p:cNvPicPr>
            <a:picLocks noChangeAspect="1"/>
          </p:cNvPicPr>
          <p:nvPr/>
        </p:nvPicPr>
        <p:blipFill>
          <a:blip r:embed="rId2"/>
          <a:stretch>
            <a:fillRect/>
          </a:stretch>
        </p:blipFill>
        <p:spPr>
          <a:xfrm>
            <a:off x="2895600" y="838200"/>
            <a:ext cx="3657600" cy="2851688"/>
          </a:xfrm>
          <a:prstGeom prst="rect">
            <a:avLst/>
          </a:prstGeom>
        </p:spPr>
      </p:pic>
      <p:sp>
        <p:nvSpPr>
          <p:cNvPr id="6" name="TextBox 5"/>
          <p:cNvSpPr txBox="1"/>
          <p:nvPr/>
        </p:nvSpPr>
        <p:spPr>
          <a:xfrm>
            <a:off x="325121" y="3911600"/>
            <a:ext cx="8209280" cy="707886"/>
          </a:xfrm>
          <a:prstGeom prst="rect">
            <a:avLst/>
          </a:prstGeom>
          <a:noFill/>
        </p:spPr>
        <p:txBody>
          <a:bodyPr wrap="square" rtlCol="0">
            <a:spAutoFit/>
          </a:bodyPr>
          <a:lstStyle/>
          <a:p>
            <a:r>
              <a:rPr lang="en-US" sz="2000" dirty="0" smtClean="0"/>
              <a:t>Main difference: quantification involves read assignment. Our model must capture read assignment uncertainty.</a:t>
            </a:r>
            <a:endParaRPr lang="en-US" sz="2000" dirty="0"/>
          </a:p>
        </p:txBody>
      </p:sp>
      <p:sp>
        <p:nvSpPr>
          <p:cNvPr id="8" name="TextBox 7"/>
          <p:cNvSpPr txBox="1"/>
          <p:nvPr/>
        </p:nvSpPr>
        <p:spPr>
          <a:xfrm>
            <a:off x="426720" y="4805680"/>
            <a:ext cx="8107680" cy="1323439"/>
          </a:xfrm>
          <a:prstGeom prst="rect">
            <a:avLst/>
          </a:prstGeom>
          <a:noFill/>
        </p:spPr>
        <p:txBody>
          <a:bodyPr wrap="square" rtlCol="0">
            <a:spAutoFit/>
          </a:bodyPr>
          <a:lstStyle/>
          <a:p>
            <a:r>
              <a:rPr lang="en-US" sz="2000" dirty="0" smtClean="0"/>
              <a:t>Parameters:   Transcript relative abundance</a:t>
            </a:r>
          </a:p>
          <a:p>
            <a:r>
              <a:rPr lang="en-US" sz="2000" b="1" dirty="0" smtClean="0"/>
              <a:t>Latent variables</a:t>
            </a:r>
            <a:r>
              <a:rPr lang="en-US" sz="2000" dirty="0" smtClean="0"/>
              <a:t>: Fragment alignment source</a:t>
            </a:r>
          </a:p>
          <a:p>
            <a:r>
              <a:rPr lang="en-US" sz="2000" dirty="0"/>
              <a:t>Observed variables: N fragment alignments, </a:t>
            </a:r>
            <a:r>
              <a:rPr lang="en-US" sz="2000" dirty="0" smtClean="0"/>
              <a:t>transcripts, </a:t>
            </a:r>
            <a:r>
              <a:rPr lang="en-US" sz="2000" i="1" dirty="0" smtClean="0"/>
              <a:t>fragment length distribution</a:t>
            </a:r>
            <a:endParaRPr lang="en-US" sz="2000" i="1" dirty="0"/>
          </a:p>
        </p:txBody>
      </p:sp>
    </p:spTree>
    <p:extLst>
      <p:ext uri="{BB962C8B-B14F-4D97-AF65-F5344CB8AC3E}">
        <p14:creationId xmlns:p14="http://schemas.microsoft.com/office/powerpoint/2010/main" val="33346981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6"/>
          <p:cNvSpPr txBox="1">
            <a:spLocks/>
          </p:cNvSpPr>
          <p:nvPr/>
        </p:nvSpPr>
        <p:spPr>
          <a:xfrm>
            <a:off x="152400" y="304800"/>
            <a:ext cx="8229600" cy="4111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400" dirty="0" smtClean="0">
                <a:latin typeface="Gill Sans MT" pitchFamily="34" charset="0"/>
              </a:rPr>
              <a:t>We can estimate the insert size distribution</a:t>
            </a:r>
            <a:endParaRPr lang="en-US" sz="2400" dirty="0">
              <a:latin typeface="Gill Sans MT" pitchFamily="34" charset="0"/>
            </a:endParaRPr>
          </a:p>
        </p:txBody>
      </p:sp>
      <p:pic>
        <p:nvPicPr>
          <p:cNvPr id="36" name="Picture 35" descr="insert.size.normal.dist.ai"/>
          <p:cNvPicPr>
            <a:picLocks noChangeAspect="1"/>
          </p:cNvPicPr>
          <p:nvPr/>
        </p:nvPicPr>
        <p:blipFill>
          <a:blip r:embed="rId2"/>
          <a:stretch>
            <a:fillRect/>
          </a:stretch>
        </p:blipFill>
        <p:spPr>
          <a:xfrm>
            <a:off x="5944340" y="4024273"/>
            <a:ext cx="2714668" cy="2452727"/>
          </a:xfrm>
          <a:prstGeom prst="rect">
            <a:avLst/>
          </a:prstGeom>
        </p:spPr>
      </p:pic>
      <p:grpSp>
        <p:nvGrpSpPr>
          <p:cNvPr id="147" name="Group 146"/>
          <p:cNvGrpSpPr/>
          <p:nvPr/>
        </p:nvGrpSpPr>
        <p:grpSpPr>
          <a:xfrm>
            <a:off x="814796" y="1219200"/>
            <a:ext cx="3583517" cy="762000"/>
            <a:chOff x="683683" y="1447800"/>
            <a:chExt cx="3583517" cy="762000"/>
          </a:xfrm>
        </p:grpSpPr>
        <p:sp>
          <p:nvSpPr>
            <p:cNvPr id="64" name="Rectangle 63"/>
            <p:cNvSpPr/>
            <p:nvPr/>
          </p:nvSpPr>
          <p:spPr>
            <a:xfrm>
              <a:off x="685800" y="1905000"/>
              <a:ext cx="152400" cy="304800"/>
            </a:xfrm>
            <a:prstGeom prst="rect">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Rectangle 64"/>
            <p:cNvSpPr/>
            <p:nvPr/>
          </p:nvSpPr>
          <p:spPr>
            <a:xfrm>
              <a:off x="1752600" y="1905000"/>
              <a:ext cx="152400" cy="304800"/>
            </a:xfrm>
            <a:prstGeom prst="rect">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Rectangle 65"/>
            <p:cNvSpPr/>
            <p:nvPr/>
          </p:nvSpPr>
          <p:spPr>
            <a:xfrm>
              <a:off x="3048000" y="1905000"/>
              <a:ext cx="1219200" cy="304800"/>
            </a:xfrm>
            <a:prstGeom prst="rect">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7" name="Straight Connector 66"/>
            <p:cNvCxnSpPr>
              <a:stCxn id="65" idx="3"/>
              <a:endCxn id="66" idx="1"/>
            </p:cNvCxnSpPr>
            <p:nvPr/>
          </p:nvCxnSpPr>
          <p:spPr>
            <a:xfrm>
              <a:off x="1905000" y="2057400"/>
              <a:ext cx="11430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a:stCxn id="65" idx="1"/>
              <a:endCxn id="64" idx="3"/>
            </p:cNvCxnSpPr>
            <p:nvPr/>
          </p:nvCxnSpPr>
          <p:spPr>
            <a:xfrm rot="10800000">
              <a:off x="838200" y="2057400"/>
              <a:ext cx="9144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9" name="Rectangle 88"/>
            <p:cNvSpPr/>
            <p:nvPr/>
          </p:nvSpPr>
          <p:spPr>
            <a:xfrm>
              <a:off x="683683" y="1800225"/>
              <a:ext cx="76200"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Rectangle 89"/>
            <p:cNvSpPr/>
            <p:nvPr/>
          </p:nvSpPr>
          <p:spPr>
            <a:xfrm>
              <a:off x="1801283" y="1834939"/>
              <a:ext cx="76200"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Rectangle 91"/>
            <p:cNvSpPr/>
            <p:nvPr/>
          </p:nvSpPr>
          <p:spPr>
            <a:xfrm>
              <a:off x="4042833" y="1812714"/>
              <a:ext cx="76200"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 name="Rectangle 92"/>
            <p:cNvSpPr/>
            <p:nvPr/>
          </p:nvSpPr>
          <p:spPr>
            <a:xfrm>
              <a:off x="3738033" y="1752600"/>
              <a:ext cx="76200"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Arc 93"/>
            <p:cNvSpPr/>
            <p:nvPr/>
          </p:nvSpPr>
          <p:spPr>
            <a:xfrm>
              <a:off x="766233" y="1447800"/>
              <a:ext cx="2971800" cy="685800"/>
            </a:xfrm>
            <a:prstGeom prst="arc">
              <a:avLst>
                <a:gd name="adj1" fmla="val 10748411"/>
                <a:gd name="adj2" fmla="val 21568709"/>
              </a:avLst>
            </a:prstGeom>
            <a:ln w="12700">
              <a:solidFill>
                <a:schemeClr val="tx1"/>
              </a:solidFill>
              <a:prstDash val="dash"/>
              <a:beve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5" name="Arc 94"/>
            <p:cNvSpPr/>
            <p:nvPr/>
          </p:nvSpPr>
          <p:spPr>
            <a:xfrm>
              <a:off x="1877483" y="1528233"/>
              <a:ext cx="2165350" cy="596900"/>
            </a:xfrm>
            <a:prstGeom prst="arc">
              <a:avLst>
                <a:gd name="adj1" fmla="val 10748411"/>
                <a:gd name="adj2" fmla="val 21568709"/>
              </a:avLst>
            </a:prstGeom>
            <a:ln w="12700">
              <a:solidFill>
                <a:schemeClr val="tx1"/>
              </a:solidFill>
              <a:prstDash val="dash"/>
              <a:beve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7" name="TextBox 96"/>
            <p:cNvSpPr txBox="1"/>
            <p:nvPr/>
          </p:nvSpPr>
          <p:spPr>
            <a:xfrm>
              <a:off x="990600" y="1447800"/>
              <a:ext cx="381910" cy="369332"/>
            </a:xfrm>
            <a:prstGeom prst="rect">
              <a:avLst/>
            </a:prstGeom>
            <a:noFill/>
          </p:spPr>
          <p:txBody>
            <a:bodyPr wrap="none" rtlCol="0">
              <a:spAutoFit/>
            </a:bodyPr>
            <a:lstStyle/>
            <a:p>
              <a:r>
                <a:rPr lang="en-US" dirty="0" smtClean="0"/>
                <a:t>P</a:t>
              </a:r>
              <a:r>
                <a:rPr lang="en-US" baseline="-25000" dirty="0" smtClean="0"/>
                <a:t>1</a:t>
              </a:r>
              <a:endParaRPr lang="en-US" baseline="-25000" dirty="0"/>
            </a:p>
          </p:txBody>
        </p:sp>
        <p:sp>
          <p:nvSpPr>
            <p:cNvPr id="98" name="TextBox 97"/>
            <p:cNvSpPr txBox="1"/>
            <p:nvPr/>
          </p:nvSpPr>
          <p:spPr>
            <a:xfrm>
              <a:off x="2438400" y="1524000"/>
              <a:ext cx="381910" cy="369332"/>
            </a:xfrm>
            <a:prstGeom prst="rect">
              <a:avLst/>
            </a:prstGeom>
            <a:noFill/>
          </p:spPr>
          <p:txBody>
            <a:bodyPr wrap="none" rtlCol="0">
              <a:spAutoFit/>
            </a:bodyPr>
            <a:lstStyle/>
            <a:p>
              <a:r>
                <a:rPr lang="en-US" dirty="0" smtClean="0"/>
                <a:t>P</a:t>
              </a:r>
              <a:r>
                <a:rPr lang="en-US" baseline="-25000" dirty="0" smtClean="0"/>
                <a:t>2</a:t>
              </a:r>
              <a:endParaRPr lang="en-US" baseline="-25000" dirty="0"/>
            </a:p>
          </p:txBody>
        </p:sp>
      </p:grpSp>
      <p:grpSp>
        <p:nvGrpSpPr>
          <p:cNvPr id="148" name="Group 147"/>
          <p:cNvGrpSpPr/>
          <p:nvPr/>
        </p:nvGrpSpPr>
        <p:grpSpPr>
          <a:xfrm>
            <a:off x="3941113" y="2514600"/>
            <a:ext cx="1524000" cy="990600"/>
            <a:chOff x="1371600" y="2819400"/>
            <a:chExt cx="1524000" cy="990600"/>
          </a:xfrm>
        </p:grpSpPr>
        <p:sp>
          <p:nvSpPr>
            <p:cNvPr id="69" name="Rectangle 68"/>
            <p:cNvSpPr/>
            <p:nvPr/>
          </p:nvSpPr>
          <p:spPr>
            <a:xfrm>
              <a:off x="1375833" y="3429004"/>
              <a:ext cx="76200"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Rectangle 70"/>
            <p:cNvSpPr/>
            <p:nvPr/>
          </p:nvSpPr>
          <p:spPr>
            <a:xfrm>
              <a:off x="1903731" y="3430906"/>
              <a:ext cx="45719"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Rectangle 71"/>
            <p:cNvSpPr/>
            <p:nvPr/>
          </p:nvSpPr>
          <p:spPr>
            <a:xfrm>
              <a:off x="2844798" y="3408681"/>
              <a:ext cx="45719"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2743200" y="3429000"/>
              <a:ext cx="76200"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Arc 74"/>
            <p:cNvSpPr/>
            <p:nvPr/>
          </p:nvSpPr>
          <p:spPr>
            <a:xfrm>
              <a:off x="1447799" y="3124200"/>
              <a:ext cx="1295401" cy="685800"/>
            </a:xfrm>
            <a:prstGeom prst="arc">
              <a:avLst>
                <a:gd name="adj1" fmla="val 10748411"/>
                <a:gd name="adj2" fmla="val 21568709"/>
              </a:avLst>
            </a:prstGeom>
            <a:ln w="12700">
              <a:solidFill>
                <a:schemeClr val="tx1"/>
              </a:solidFill>
              <a:prstDash val="dash"/>
              <a:beve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7" name="Arc 76"/>
            <p:cNvSpPr/>
            <p:nvPr/>
          </p:nvSpPr>
          <p:spPr>
            <a:xfrm>
              <a:off x="1943101" y="3119967"/>
              <a:ext cx="903606" cy="601133"/>
            </a:xfrm>
            <a:prstGeom prst="arc">
              <a:avLst>
                <a:gd name="adj1" fmla="val 10748411"/>
                <a:gd name="adj2" fmla="val 21568709"/>
              </a:avLst>
            </a:prstGeom>
            <a:ln w="12700">
              <a:solidFill>
                <a:schemeClr val="tx1"/>
              </a:solidFill>
              <a:prstDash val="dash"/>
              <a:beve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83" name="Group 82"/>
            <p:cNvGrpSpPr/>
            <p:nvPr/>
          </p:nvGrpSpPr>
          <p:grpSpPr>
            <a:xfrm>
              <a:off x="1371600" y="3505200"/>
              <a:ext cx="1524000" cy="304800"/>
              <a:chOff x="1600200" y="3200400"/>
              <a:chExt cx="1524000" cy="304800"/>
            </a:xfrm>
          </p:grpSpPr>
          <p:sp>
            <p:nvSpPr>
              <p:cNvPr id="80" name="Rectangle 79"/>
              <p:cNvSpPr/>
              <p:nvPr/>
            </p:nvSpPr>
            <p:spPr>
              <a:xfrm>
                <a:off x="1600200" y="3200400"/>
                <a:ext cx="152400" cy="304800"/>
              </a:xfrm>
              <a:prstGeom prst="rect">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80"/>
              <p:cNvSpPr/>
              <p:nvPr/>
            </p:nvSpPr>
            <p:spPr>
              <a:xfrm>
                <a:off x="1752600" y="3200400"/>
                <a:ext cx="152400" cy="304800"/>
              </a:xfrm>
              <a:prstGeom prst="rect">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Rectangle 81"/>
              <p:cNvSpPr/>
              <p:nvPr/>
            </p:nvSpPr>
            <p:spPr>
              <a:xfrm>
                <a:off x="1905000" y="3200400"/>
                <a:ext cx="1219200" cy="304800"/>
              </a:xfrm>
              <a:prstGeom prst="rect">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99" name="TextBox 98"/>
            <p:cNvSpPr txBox="1"/>
            <p:nvPr/>
          </p:nvSpPr>
          <p:spPr>
            <a:xfrm>
              <a:off x="1447800" y="2819400"/>
              <a:ext cx="383939" cy="369332"/>
            </a:xfrm>
            <a:prstGeom prst="rect">
              <a:avLst/>
            </a:prstGeom>
            <a:noFill/>
          </p:spPr>
          <p:txBody>
            <a:bodyPr wrap="none" rtlCol="0">
              <a:spAutoFit/>
            </a:bodyPr>
            <a:lstStyle/>
            <a:p>
              <a:r>
                <a:rPr lang="en-US" dirty="0" smtClean="0"/>
                <a:t>d</a:t>
              </a:r>
              <a:r>
                <a:rPr lang="en-US" baseline="-25000" dirty="0" smtClean="0"/>
                <a:t>1</a:t>
              </a:r>
              <a:endParaRPr lang="en-US" baseline="-25000" dirty="0"/>
            </a:p>
          </p:txBody>
        </p:sp>
        <p:sp>
          <p:nvSpPr>
            <p:cNvPr id="100" name="TextBox 99"/>
            <p:cNvSpPr txBox="1"/>
            <p:nvPr/>
          </p:nvSpPr>
          <p:spPr>
            <a:xfrm>
              <a:off x="2438400" y="2819400"/>
              <a:ext cx="383939" cy="369332"/>
            </a:xfrm>
            <a:prstGeom prst="rect">
              <a:avLst/>
            </a:prstGeom>
            <a:noFill/>
          </p:spPr>
          <p:txBody>
            <a:bodyPr wrap="none" rtlCol="0">
              <a:spAutoFit/>
            </a:bodyPr>
            <a:lstStyle/>
            <a:p>
              <a:r>
                <a:rPr lang="en-US" dirty="0" smtClean="0"/>
                <a:t>d</a:t>
              </a:r>
              <a:r>
                <a:rPr lang="en-US" baseline="-25000" dirty="0" smtClean="0"/>
                <a:t>2</a:t>
              </a:r>
              <a:endParaRPr lang="en-US" baseline="-25000" dirty="0"/>
            </a:p>
          </p:txBody>
        </p:sp>
      </p:grpSp>
      <p:sp>
        <p:nvSpPr>
          <p:cNvPr id="101" name="Up Arrow 100"/>
          <p:cNvSpPr/>
          <p:nvPr/>
        </p:nvSpPr>
        <p:spPr>
          <a:xfrm rot="18993647" flipV="1">
            <a:off x="3407713" y="2362200"/>
            <a:ext cx="609600" cy="533400"/>
          </a:xfrm>
          <a:prstGeom prst="up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TextBox 101"/>
          <p:cNvSpPr txBox="1"/>
          <p:nvPr/>
        </p:nvSpPr>
        <p:spPr>
          <a:xfrm>
            <a:off x="588313" y="2438400"/>
            <a:ext cx="2612087" cy="707886"/>
          </a:xfrm>
          <a:prstGeom prst="rect">
            <a:avLst/>
          </a:prstGeom>
          <a:noFill/>
        </p:spPr>
        <p:txBody>
          <a:bodyPr wrap="square" rtlCol="0">
            <a:spAutoFit/>
          </a:bodyPr>
          <a:lstStyle/>
          <a:p>
            <a:r>
              <a:rPr lang="en-US" sz="2000" dirty="0" smtClean="0"/>
              <a:t>Splice and compute insert distance</a:t>
            </a:r>
          </a:p>
        </p:txBody>
      </p:sp>
      <p:sp>
        <p:nvSpPr>
          <p:cNvPr id="104" name="Up Arrow 103"/>
          <p:cNvSpPr/>
          <p:nvPr/>
        </p:nvSpPr>
        <p:spPr>
          <a:xfrm rot="18788600" flipV="1">
            <a:off x="5258540" y="3643273"/>
            <a:ext cx="609600" cy="533400"/>
          </a:xfrm>
          <a:prstGeom prst="up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5" name="TextBox 104"/>
          <p:cNvSpPr txBox="1"/>
          <p:nvPr/>
        </p:nvSpPr>
        <p:spPr>
          <a:xfrm>
            <a:off x="2112313" y="3733800"/>
            <a:ext cx="2916887" cy="707886"/>
          </a:xfrm>
          <a:prstGeom prst="rect">
            <a:avLst/>
          </a:prstGeom>
          <a:noFill/>
        </p:spPr>
        <p:txBody>
          <a:bodyPr wrap="square" rtlCol="0">
            <a:spAutoFit/>
          </a:bodyPr>
          <a:lstStyle/>
          <a:p>
            <a:r>
              <a:rPr lang="en-US" sz="2000" dirty="0" smtClean="0"/>
              <a:t>Estimate  insert size empirical distribution</a:t>
            </a:r>
            <a:endParaRPr lang="en-US" sz="2000" dirty="0"/>
          </a:p>
        </p:txBody>
      </p:sp>
      <p:sp>
        <p:nvSpPr>
          <p:cNvPr id="37" name="TextBox 36"/>
          <p:cNvSpPr txBox="1"/>
          <p:nvPr/>
        </p:nvSpPr>
        <p:spPr>
          <a:xfrm>
            <a:off x="4953000" y="1600200"/>
            <a:ext cx="4063432" cy="400110"/>
          </a:xfrm>
          <a:prstGeom prst="rect">
            <a:avLst/>
          </a:prstGeom>
          <a:noFill/>
        </p:spPr>
        <p:txBody>
          <a:bodyPr wrap="none" rtlCol="0">
            <a:spAutoFit/>
          </a:bodyPr>
          <a:lstStyle/>
          <a:p>
            <a:r>
              <a:rPr lang="en-US" sz="2000" dirty="0" smtClean="0"/>
              <a:t>Get all single </a:t>
            </a:r>
            <a:r>
              <a:rPr lang="en-US" sz="2000" dirty="0" err="1" smtClean="0"/>
              <a:t>isoform</a:t>
            </a:r>
            <a:r>
              <a:rPr lang="en-US" sz="2000" dirty="0" smtClean="0"/>
              <a:t> reconstructions</a:t>
            </a:r>
            <a:endParaRPr lang="en-US" sz="2000" dirty="0"/>
          </a:p>
        </p:txBody>
      </p:sp>
    </p:spTree>
    <p:extLst>
      <p:ext uri="{BB962C8B-B14F-4D97-AF65-F5344CB8AC3E}">
        <p14:creationId xmlns:p14="http://schemas.microsoft.com/office/powerpoint/2010/main" val="109354356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P spid="102" grpId="0"/>
      <p:bldP spid="104" grpId="0" animBg="1"/>
      <p:bldP spid="10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6"/>
          <p:cNvSpPr txBox="1">
            <a:spLocks/>
          </p:cNvSpPr>
          <p:nvPr/>
        </p:nvSpPr>
        <p:spPr>
          <a:xfrm>
            <a:off x="152400" y="304800"/>
            <a:ext cx="8229600" cy="4111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400" dirty="0" smtClean="0">
                <a:latin typeface="Gill Sans MT" pitchFamily="34" charset="0"/>
              </a:rPr>
              <a:t>… and use it for probabilistic read assignment</a:t>
            </a:r>
            <a:endParaRPr lang="en-US" sz="2400" dirty="0">
              <a:latin typeface="Gill Sans MT" pitchFamily="34" charset="0"/>
            </a:endParaRPr>
          </a:p>
        </p:txBody>
      </p:sp>
      <p:sp>
        <p:nvSpPr>
          <p:cNvPr id="37" name="Rectangle 36"/>
          <p:cNvSpPr/>
          <p:nvPr/>
        </p:nvSpPr>
        <p:spPr>
          <a:xfrm>
            <a:off x="1828800" y="1447800"/>
            <a:ext cx="152400" cy="304800"/>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2895600" y="1447800"/>
            <a:ext cx="152400" cy="304800"/>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4191000" y="1447800"/>
            <a:ext cx="1219200" cy="304800"/>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1828800" y="1981200"/>
            <a:ext cx="152400" cy="304800"/>
          </a:xfrm>
          <a:prstGeom prst="rect">
            <a:avLst/>
          </a:prstGeom>
          <a:solidFill>
            <a:schemeClr val="accent2">
              <a:lumMod val="75000"/>
            </a:schemeClr>
          </a:solidFill>
          <a:ln>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p:cNvSpPr/>
          <p:nvPr/>
        </p:nvSpPr>
        <p:spPr>
          <a:xfrm>
            <a:off x="2895600" y="1981200"/>
            <a:ext cx="152400" cy="304800"/>
          </a:xfrm>
          <a:prstGeom prst="rect">
            <a:avLst/>
          </a:prstGeom>
          <a:solidFill>
            <a:schemeClr val="accent2">
              <a:lumMod val="75000"/>
            </a:schemeClr>
          </a:solidFill>
          <a:ln>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4191000" y="1981200"/>
            <a:ext cx="914400" cy="304800"/>
          </a:xfrm>
          <a:prstGeom prst="rect">
            <a:avLst/>
          </a:prstGeom>
          <a:solidFill>
            <a:schemeClr val="accent2">
              <a:lumMod val="75000"/>
            </a:schemeClr>
          </a:solidFill>
          <a:ln>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p:cNvSpPr/>
          <p:nvPr/>
        </p:nvSpPr>
        <p:spPr>
          <a:xfrm>
            <a:off x="1828800" y="2514600"/>
            <a:ext cx="152400" cy="304800"/>
          </a:xfrm>
          <a:prstGeom prst="rect">
            <a:avLst/>
          </a:prstGeom>
          <a:solidFill>
            <a:schemeClr val="accent3">
              <a:lumMod val="75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ectangle 43"/>
          <p:cNvSpPr/>
          <p:nvPr/>
        </p:nvSpPr>
        <p:spPr>
          <a:xfrm>
            <a:off x="4191000" y="2514600"/>
            <a:ext cx="533400" cy="304800"/>
          </a:xfrm>
          <a:prstGeom prst="rect">
            <a:avLst/>
          </a:prstGeom>
          <a:solidFill>
            <a:schemeClr val="accent3">
              <a:lumMod val="75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5" name="Straight Connector 44"/>
          <p:cNvCxnSpPr>
            <a:stCxn id="38" idx="3"/>
            <a:endCxn id="39" idx="1"/>
          </p:cNvCxnSpPr>
          <p:nvPr/>
        </p:nvCxnSpPr>
        <p:spPr>
          <a:xfrm>
            <a:off x="3048000" y="1600200"/>
            <a:ext cx="11430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a:stCxn id="38" idx="1"/>
            <a:endCxn id="37" idx="3"/>
          </p:cNvCxnSpPr>
          <p:nvPr/>
        </p:nvCxnSpPr>
        <p:spPr>
          <a:xfrm rot="10800000">
            <a:off x="1981200" y="1600200"/>
            <a:ext cx="9144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3048001" y="2132011"/>
            <a:ext cx="11430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rot="10800000">
            <a:off x="1981201" y="2132011"/>
            <a:ext cx="9144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a:stCxn id="43" idx="3"/>
          </p:cNvCxnSpPr>
          <p:nvPr/>
        </p:nvCxnSpPr>
        <p:spPr>
          <a:xfrm flipV="1">
            <a:off x="1981200" y="2666999"/>
            <a:ext cx="2209801" cy="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1" name="TextBox 60"/>
          <p:cNvSpPr txBox="1"/>
          <p:nvPr/>
        </p:nvSpPr>
        <p:spPr>
          <a:xfrm>
            <a:off x="676389" y="1419225"/>
            <a:ext cx="1076211" cy="369332"/>
          </a:xfrm>
          <a:prstGeom prst="rect">
            <a:avLst/>
          </a:prstGeom>
          <a:noFill/>
        </p:spPr>
        <p:txBody>
          <a:bodyPr wrap="none" rtlCol="0">
            <a:spAutoFit/>
          </a:bodyPr>
          <a:lstStyle/>
          <a:p>
            <a:r>
              <a:rPr lang="en-US" dirty="0" err="1" smtClean="0"/>
              <a:t>Isoform</a:t>
            </a:r>
            <a:r>
              <a:rPr lang="en-US" dirty="0" smtClean="0"/>
              <a:t> 1</a:t>
            </a:r>
            <a:endParaRPr lang="en-US" dirty="0"/>
          </a:p>
        </p:txBody>
      </p:sp>
      <p:sp>
        <p:nvSpPr>
          <p:cNvPr id="62" name="TextBox 61"/>
          <p:cNvSpPr txBox="1"/>
          <p:nvPr/>
        </p:nvSpPr>
        <p:spPr>
          <a:xfrm>
            <a:off x="676389" y="1952625"/>
            <a:ext cx="1076211" cy="369332"/>
          </a:xfrm>
          <a:prstGeom prst="rect">
            <a:avLst/>
          </a:prstGeom>
          <a:noFill/>
        </p:spPr>
        <p:txBody>
          <a:bodyPr wrap="none" rtlCol="0">
            <a:spAutoFit/>
          </a:bodyPr>
          <a:lstStyle/>
          <a:p>
            <a:r>
              <a:rPr lang="en-US" dirty="0" err="1" smtClean="0"/>
              <a:t>Isoform</a:t>
            </a:r>
            <a:r>
              <a:rPr lang="en-US" dirty="0" smtClean="0"/>
              <a:t> 2</a:t>
            </a:r>
            <a:endParaRPr lang="en-US" dirty="0"/>
          </a:p>
        </p:txBody>
      </p:sp>
      <p:sp>
        <p:nvSpPr>
          <p:cNvPr id="63" name="TextBox 62"/>
          <p:cNvSpPr txBox="1"/>
          <p:nvPr/>
        </p:nvSpPr>
        <p:spPr>
          <a:xfrm>
            <a:off x="676389" y="2486025"/>
            <a:ext cx="1076211" cy="369332"/>
          </a:xfrm>
          <a:prstGeom prst="rect">
            <a:avLst/>
          </a:prstGeom>
          <a:noFill/>
        </p:spPr>
        <p:txBody>
          <a:bodyPr wrap="none" rtlCol="0">
            <a:spAutoFit/>
          </a:bodyPr>
          <a:lstStyle/>
          <a:p>
            <a:r>
              <a:rPr lang="en-US" dirty="0" err="1" smtClean="0"/>
              <a:t>Isoform</a:t>
            </a:r>
            <a:r>
              <a:rPr lang="en-US" dirty="0" smtClean="0"/>
              <a:t> 3</a:t>
            </a:r>
            <a:endParaRPr lang="en-US" dirty="0"/>
          </a:p>
        </p:txBody>
      </p:sp>
      <p:grpSp>
        <p:nvGrpSpPr>
          <p:cNvPr id="126" name="Group 125"/>
          <p:cNvGrpSpPr/>
          <p:nvPr/>
        </p:nvGrpSpPr>
        <p:grpSpPr>
          <a:xfrm>
            <a:off x="1295400" y="3352800"/>
            <a:ext cx="1524000" cy="1704975"/>
            <a:chOff x="1295400" y="3352800"/>
            <a:chExt cx="1524000" cy="1704975"/>
          </a:xfrm>
        </p:grpSpPr>
        <p:grpSp>
          <p:nvGrpSpPr>
            <p:cNvPr id="79" name="Group 78"/>
            <p:cNvGrpSpPr/>
            <p:nvPr/>
          </p:nvGrpSpPr>
          <p:grpSpPr>
            <a:xfrm>
              <a:off x="1295400" y="4219575"/>
              <a:ext cx="1524000" cy="304800"/>
              <a:chOff x="4572000" y="4343400"/>
              <a:chExt cx="1524000" cy="304800"/>
            </a:xfrm>
          </p:grpSpPr>
          <p:sp>
            <p:nvSpPr>
              <p:cNvPr id="55" name="Rectangle 54"/>
              <p:cNvSpPr/>
              <p:nvPr/>
            </p:nvSpPr>
            <p:spPr>
              <a:xfrm>
                <a:off x="4572000" y="4343400"/>
                <a:ext cx="152400" cy="304800"/>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p:cNvSpPr/>
              <p:nvPr/>
            </p:nvSpPr>
            <p:spPr>
              <a:xfrm>
                <a:off x="4724400" y="4343400"/>
                <a:ext cx="152400" cy="304800"/>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4876800" y="4343400"/>
                <a:ext cx="1219200" cy="304800"/>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83" name="Group 82"/>
            <p:cNvGrpSpPr/>
            <p:nvPr/>
          </p:nvGrpSpPr>
          <p:grpSpPr>
            <a:xfrm>
              <a:off x="1295400" y="4752975"/>
              <a:ext cx="1219200" cy="304800"/>
              <a:chOff x="4572000" y="4876800"/>
              <a:chExt cx="1219200" cy="304800"/>
            </a:xfrm>
          </p:grpSpPr>
          <p:sp>
            <p:nvSpPr>
              <p:cNvPr id="59" name="Rectangle 58"/>
              <p:cNvSpPr/>
              <p:nvPr/>
            </p:nvSpPr>
            <p:spPr>
              <a:xfrm>
                <a:off x="4572000" y="4876800"/>
                <a:ext cx="152400" cy="304800"/>
              </a:xfrm>
              <a:prstGeom prst="rect">
                <a:avLst/>
              </a:prstGeom>
              <a:solidFill>
                <a:schemeClr val="accent2">
                  <a:lumMod val="75000"/>
                </a:schemeClr>
              </a:solidFill>
              <a:ln>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Rectangle 69"/>
              <p:cNvSpPr/>
              <p:nvPr/>
            </p:nvSpPr>
            <p:spPr>
              <a:xfrm>
                <a:off x="4724400" y="4876800"/>
                <a:ext cx="152400" cy="304800"/>
              </a:xfrm>
              <a:prstGeom prst="rect">
                <a:avLst/>
              </a:prstGeom>
              <a:solidFill>
                <a:schemeClr val="accent2">
                  <a:lumMod val="75000"/>
                </a:schemeClr>
              </a:solidFill>
              <a:ln>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72"/>
              <p:cNvSpPr/>
              <p:nvPr/>
            </p:nvSpPr>
            <p:spPr>
              <a:xfrm>
                <a:off x="4876800" y="4876800"/>
                <a:ext cx="914400" cy="304800"/>
              </a:xfrm>
              <a:prstGeom prst="rect">
                <a:avLst/>
              </a:prstGeom>
              <a:solidFill>
                <a:schemeClr val="accent2">
                  <a:lumMod val="75000"/>
                </a:schemeClr>
              </a:solidFill>
              <a:ln>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5" name="Rectangle 84"/>
            <p:cNvSpPr/>
            <p:nvPr/>
          </p:nvSpPr>
          <p:spPr>
            <a:xfrm>
              <a:off x="1317624" y="4114800"/>
              <a:ext cx="76200"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Rectangle 85"/>
            <p:cNvSpPr/>
            <p:nvPr/>
          </p:nvSpPr>
          <p:spPr>
            <a:xfrm>
              <a:off x="2133600" y="4109510"/>
              <a:ext cx="76200"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Arc 86"/>
            <p:cNvSpPr/>
            <p:nvPr/>
          </p:nvSpPr>
          <p:spPr>
            <a:xfrm>
              <a:off x="1391709" y="3762375"/>
              <a:ext cx="741892" cy="638175"/>
            </a:xfrm>
            <a:prstGeom prst="arc">
              <a:avLst>
                <a:gd name="adj1" fmla="val 10748411"/>
                <a:gd name="adj2" fmla="val 21568709"/>
              </a:avLst>
            </a:prstGeom>
            <a:ln w="12700">
              <a:solidFill>
                <a:schemeClr val="tx1"/>
              </a:solidFill>
              <a:prstDash val="dash"/>
              <a:beve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8" name="TextBox 87"/>
            <p:cNvSpPr txBox="1"/>
            <p:nvPr/>
          </p:nvSpPr>
          <p:spPr>
            <a:xfrm>
              <a:off x="1597261" y="3352800"/>
              <a:ext cx="383939" cy="369332"/>
            </a:xfrm>
            <a:prstGeom prst="rect">
              <a:avLst/>
            </a:prstGeom>
            <a:noFill/>
          </p:spPr>
          <p:txBody>
            <a:bodyPr wrap="none" rtlCol="0">
              <a:spAutoFit/>
            </a:bodyPr>
            <a:lstStyle/>
            <a:p>
              <a:r>
                <a:rPr lang="en-US" dirty="0" smtClean="0"/>
                <a:t>d</a:t>
              </a:r>
              <a:r>
                <a:rPr lang="en-US" baseline="-25000" dirty="0" smtClean="0"/>
                <a:t>1</a:t>
              </a:r>
              <a:endParaRPr lang="en-US" baseline="-25000" dirty="0"/>
            </a:p>
          </p:txBody>
        </p:sp>
      </p:grpSp>
      <p:grpSp>
        <p:nvGrpSpPr>
          <p:cNvPr id="127" name="Group 126"/>
          <p:cNvGrpSpPr/>
          <p:nvPr/>
        </p:nvGrpSpPr>
        <p:grpSpPr>
          <a:xfrm>
            <a:off x="3200400" y="3429000"/>
            <a:ext cx="685800" cy="1083707"/>
            <a:chOff x="3886200" y="3745468"/>
            <a:chExt cx="685800" cy="1083707"/>
          </a:xfrm>
        </p:grpSpPr>
        <p:sp>
          <p:nvSpPr>
            <p:cNvPr id="51" name="Rectangle 50"/>
            <p:cNvSpPr/>
            <p:nvPr/>
          </p:nvSpPr>
          <p:spPr>
            <a:xfrm>
              <a:off x="3888316" y="4419600"/>
              <a:ext cx="76200"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4406900" y="4414310"/>
              <a:ext cx="76200"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Arc 56"/>
            <p:cNvSpPr/>
            <p:nvPr/>
          </p:nvSpPr>
          <p:spPr>
            <a:xfrm>
              <a:off x="3962401" y="4191000"/>
              <a:ext cx="457199" cy="514350"/>
            </a:xfrm>
            <a:prstGeom prst="arc">
              <a:avLst>
                <a:gd name="adj1" fmla="val 10748411"/>
                <a:gd name="adj2" fmla="val 21568709"/>
              </a:avLst>
            </a:prstGeom>
            <a:ln w="12700">
              <a:solidFill>
                <a:schemeClr val="tx1"/>
              </a:solidFill>
              <a:prstDash val="dash"/>
              <a:beve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84" name="Group 83"/>
            <p:cNvGrpSpPr/>
            <p:nvPr/>
          </p:nvGrpSpPr>
          <p:grpSpPr>
            <a:xfrm>
              <a:off x="3886200" y="4524375"/>
              <a:ext cx="685800" cy="304800"/>
              <a:chOff x="4572000" y="5334000"/>
              <a:chExt cx="685800" cy="304800"/>
            </a:xfrm>
          </p:grpSpPr>
          <p:sp>
            <p:nvSpPr>
              <p:cNvPr id="76" name="Rectangle 75"/>
              <p:cNvSpPr/>
              <p:nvPr/>
            </p:nvSpPr>
            <p:spPr>
              <a:xfrm>
                <a:off x="4572000" y="5334000"/>
                <a:ext cx="152400" cy="304800"/>
              </a:xfrm>
              <a:prstGeom prst="rect">
                <a:avLst/>
              </a:prstGeom>
              <a:solidFill>
                <a:schemeClr val="accent3">
                  <a:lumMod val="75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8" name="Rectangle 77"/>
              <p:cNvSpPr/>
              <p:nvPr/>
            </p:nvSpPr>
            <p:spPr>
              <a:xfrm>
                <a:off x="4724400" y="5334000"/>
                <a:ext cx="533400" cy="304800"/>
              </a:xfrm>
              <a:prstGeom prst="rect">
                <a:avLst/>
              </a:prstGeom>
              <a:solidFill>
                <a:schemeClr val="accent3">
                  <a:lumMod val="75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91" name="TextBox 90"/>
            <p:cNvSpPr txBox="1"/>
            <p:nvPr/>
          </p:nvSpPr>
          <p:spPr>
            <a:xfrm>
              <a:off x="3959461" y="3745468"/>
              <a:ext cx="383939" cy="369332"/>
            </a:xfrm>
            <a:prstGeom prst="rect">
              <a:avLst/>
            </a:prstGeom>
            <a:noFill/>
          </p:spPr>
          <p:txBody>
            <a:bodyPr wrap="none" rtlCol="0">
              <a:spAutoFit/>
            </a:bodyPr>
            <a:lstStyle/>
            <a:p>
              <a:r>
                <a:rPr lang="en-US" dirty="0" smtClean="0"/>
                <a:t>d</a:t>
              </a:r>
              <a:r>
                <a:rPr lang="en-US" baseline="-25000" dirty="0" smtClean="0"/>
                <a:t>2</a:t>
              </a:r>
              <a:endParaRPr lang="en-US" baseline="-25000" dirty="0"/>
            </a:p>
          </p:txBody>
        </p:sp>
      </p:grpSp>
      <p:grpSp>
        <p:nvGrpSpPr>
          <p:cNvPr id="128" name="Group 127"/>
          <p:cNvGrpSpPr/>
          <p:nvPr/>
        </p:nvGrpSpPr>
        <p:grpSpPr>
          <a:xfrm>
            <a:off x="5334000" y="2733174"/>
            <a:ext cx="3047260" cy="2753226"/>
            <a:chOff x="5715000" y="2133600"/>
            <a:chExt cx="3047260" cy="2753226"/>
          </a:xfrm>
        </p:grpSpPr>
        <p:pic>
          <p:nvPicPr>
            <p:cNvPr id="36" name="Picture 35" descr="insert.size.normal.dist.ai"/>
            <p:cNvPicPr>
              <a:picLocks noChangeAspect="1"/>
            </p:cNvPicPr>
            <p:nvPr/>
          </p:nvPicPr>
          <p:blipFill>
            <a:blip r:embed="rId2"/>
            <a:stretch>
              <a:fillRect/>
            </a:stretch>
          </p:blipFill>
          <p:spPr>
            <a:xfrm>
              <a:off x="5715000" y="2133600"/>
              <a:ext cx="3047260" cy="2753226"/>
            </a:xfrm>
            <a:prstGeom prst="rect">
              <a:avLst/>
            </a:prstGeom>
          </p:spPr>
        </p:pic>
        <p:cxnSp>
          <p:nvCxnSpPr>
            <p:cNvPr id="103" name="Straight Connector 102"/>
            <p:cNvCxnSpPr/>
            <p:nvPr/>
          </p:nvCxnSpPr>
          <p:spPr>
            <a:xfrm rot="5400000">
              <a:off x="5753100" y="3467100"/>
              <a:ext cx="2209800" cy="1588"/>
            </a:xfrm>
            <a:prstGeom prst="line">
              <a:avLst/>
            </a:prstGeom>
            <a:ln w="12700">
              <a:solidFill>
                <a:schemeClr val="tx1"/>
              </a:solidFill>
              <a:prstDash val="dash"/>
            </a:ln>
          </p:spPr>
          <p:style>
            <a:lnRef idx="2">
              <a:schemeClr val="accent1"/>
            </a:lnRef>
            <a:fillRef idx="0">
              <a:schemeClr val="accent1"/>
            </a:fillRef>
            <a:effectRef idx="1">
              <a:schemeClr val="accent1"/>
            </a:effectRef>
            <a:fontRef idx="minor">
              <a:schemeClr val="tx1"/>
            </a:fontRef>
          </p:style>
        </p:cxnSp>
        <p:cxnSp>
          <p:nvCxnSpPr>
            <p:cNvPr id="106" name="Straight Connector 105"/>
            <p:cNvCxnSpPr/>
            <p:nvPr/>
          </p:nvCxnSpPr>
          <p:spPr>
            <a:xfrm rot="5400000">
              <a:off x="6971506" y="3466306"/>
              <a:ext cx="2209800" cy="1588"/>
            </a:xfrm>
            <a:prstGeom prst="line">
              <a:avLst/>
            </a:prstGeom>
            <a:ln w="12700">
              <a:solidFill>
                <a:schemeClr val="tx1"/>
              </a:solidFill>
              <a:prstDash val="dash"/>
            </a:ln>
          </p:spPr>
          <p:style>
            <a:lnRef idx="2">
              <a:schemeClr val="accent1"/>
            </a:lnRef>
            <a:fillRef idx="0">
              <a:schemeClr val="accent1"/>
            </a:fillRef>
            <a:effectRef idx="1">
              <a:schemeClr val="accent1"/>
            </a:effectRef>
            <a:fontRef idx="minor">
              <a:schemeClr val="tx1"/>
            </a:fontRef>
          </p:style>
        </p:cxnSp>
        <p:sp>
          <p:nvSpPr>
            <p:cNvPr id="107" name="TextBox 106"/>
            <p:cNvSpPr txBox="1"/>
            <p:nvPr/>
          </p:nvSpPr>
          <p:spPr>
            <a:xfrm>
              <a:off x="8074261" y="2133600"/>
              <a:ext cx="383939" cy="369332"/>
            </a:xfrm>
            <a:prstGeom prst="rect">
              <a:avLst/>
            </a:prstGeom>
            <a:noFill/>
          </p:spPr>
          <p:txBody>
            <a:bodyPr wrap="none" rtlCol="0">
              <a:spAutoFit/>
            </a:bodyPr>
            <a:lstStyle/>
            <a:p>
              <a:r>
                <a:rPr lang="en-US" dirty="0" smtClean="0"/>
                <a:t>d</a:t>
              </a:r>
              <a:r>
                <a:rPr lang="en-US" baseline="-25000" dirty="0" smtClean="0"/>
                <a:t>1</a:t>
              </a:r>
              <a:endParaRPr lang="en-US" baseline="-25000" dirty="0"/>
            </a:p>
          </p:txBody>
        </p:sp>
        <p:sp>
          <p:nvSpPr>
            <p:cNvPr id="109" name="TextBox 108"/>
            <p:cNvSpPr txBox="1"/>
            <p:nvPr/>
          </p:nvSpPr>
          <p:spPr>
            <a:xfrm>
              <a:off x="6477000" y="2133600"/>
              <a:ext cx="383939" cy="369332"/>
            </a:xfrm>
            <a:prstGeom prst="rect">
              <a:avLst/>
            </a:prstGeom>
            <a:noFill/>
          </p:spPr>
          <p:txBody>
            <a:bodyPr wrap="none" rtlCol="0">
              <a:spAutoFit/>
            </a:bodyPr>
            <a:lstStyle/>
            <a:p>
              <a:r>
                <a:rPr lang="en-US" dirty="0" smtClean="0"/>
                <a:t>d</a:t>
              </a:r>
              <a:r>
                <a:rPr lang="en-US" baseline="-25000" dirty="0" smtClean="0"/>
                <a:t>2</a:t>
              </a:r>
              <a:endParaRPr lang="en-US" baseline="-25000" dirty="0"/>
            </a:p>
          </p:txBody>
        </p:sp>
      </p:grpSp>
      <p:sp>
        <p:nvSpPr>
          <p:cNvPr id="116" name="Rectangle 115"/>
          <p:cNvSpPr/>
          <p:nvPr/>
        </p:nvSpPr>
        <p:spPr>
          <a:xfrm>
            <a:off x="1837267" y="1368425"/>
            <a:ext cx="76200" cy="4571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9" name="Rectangle 118"/>
          <p:cNvSpPr/>
          <p:nvPr/>
        </p:nvSpPr>
        <p:spPr>
          <a:xfrm>
            <a:off x="4572000" y="1339850"/>
            <a:ext cx="61383" cy="508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0" name="Arc 119"/>
          <p:cNvSpPr/>
          <p:nvPr/>
        </p:nvSpPr>
        <p:spPr>
          <a:xfrm>
            <a:off x="1905001" y="1016000"/>
            <a:ext cx="2700866" cy="685800"/>
          </a:xfrm>
          <a:prstGeom prst="arc">
            <a:avLst>
              <a:gd name="adj1" fmla="val 10748411"/>
              <a:gd name="adj2" fmla="val 21535004"/>
            </a:avLst>
          </a:prstGeom>
          <a:ln w="12700">
            <a:solidFill>
              <a:schemeClr val="tx1"/>
            </a:solidFill>
            <a:prstDash val="dash"/>
            <a:beve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4" name="Up Arrow 123"/>
          <p:cNvSpPr/>
          <p:nvPr/>
        </p:nvSpPr>
        <p:spPr>
          <a:xfrm flipV="1">
            <a:off x="2743200" y="2971800"/>
            <a:ext cx="609600" cy="533400"/>
          </a:xfrm>
          <a:prstGeom prst="up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5" name="Up Arrow 124"/>
          <p:cNvSpPr/>
          <p:nvPr/>
        </p:nvSpPr>
        <p:spPr>
          <a:xfrm rot="16200000" flipV="1">
            <a:off x="4381500" y="3924300"/>
            <a:ext cx="609600" cy="533400"/>
          </a:xfrm>
          <a:prstGeom prst="up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9" name="TextBox 128"/>
          <p:cNvSpPr txBox="1"/>
          <p:nvPr/>
        </p:nvSpPr>
        <p:spPr>
          <a:xfrm>
            <a:off x="4191000" y="4572000"/>
            <a:ext cx="941108" cy="369332"/>
          </a:xfrm>
          <a:prstGeom prst="rect">
            <a:avLst/>
          </a:prstGeom>
          <a:noFill/>
        </p:spPr>
        <p:txBody>
          <a:bodyPr wrap="none" rtlCol="0">
            <a:spAutoFit/>
          </a:bodyPr>
          <a:lstStyle/>
          <a:p>
            <a:r>
              <a:rPr lang="en-US" dirty="0" err="1" smtClean="0"/>
              <a:t>P(d</a:t>
            </a:r>
            <a:r>
              <a:rPr lang="en-US" dirty="0" smtClean="0"/>
              <a:t> &gt; </a:t>
            </a:r>
            <a:r>
              <a:rPr lang="en-US" dirty="0" err="1" smtClean="0"/>
              <a:t>d</a:t>
            </a:r>
            <a:r>
              <a:rPr lang="en-US" baseline="-25000" dirty="0" err="1" smtClean="0"/>
              <a:t>i</a:t>
            </a:r>
            <a:r>
              <a:rPr lang="en-US" dirty="0" smtClean="0"/>
              <a:t>)</a:t>
            </a:r>
            <a:endParaRPr lang="en-US" baseline="-25000" dirty="0"/>
          </a:p>
        </p:txBody>
      </p:sp>
      <p:sp>
        <p:nvSpPr>
          <p:cNvPr id="2" name="TextBox 1"/>
          <p:cNvSpPr txBox="1"/>
          <p:nvPr/>
        </p:nvSpPr>
        <p:spPr>
          <a:xfrm>
            <a:off x="609600" y="6488668"/>
            <a:ext cx="8177126" cy="369332"/>
          </a:xfrm>
          <a:prstGeom prst="rect">
            <a:avLst/>
          </a:prstGeom>
          <a:solidFill>
            <a:schemeClr val="bg1">
              <a:lumMod val="95000"/>
            </a:schemeClr>
          </a:solidFill>
        </p:spPr>
        <p:txBody>
          <a:bodyPr wrap="none" rtlCol="0">
            <a:spAutoFit/>
          </a:bodyPr>
          <a:lstStyle/>
          <a:p>
            <a:r>
              <a:rPr lang="en-US" b="1" dirty="0" smtClean="0"/>
              <a:t>For methods such as MISO, Cufflinks and RSEM, it is critical to have paired-end data</a:t>
            </a:r>
            <a:endParaRPr lang="en-US" b="1" dirty="0"/>
          </a:p>
        </p:txBody>
      </p:sp>
    </p:spTree>
    <p:extLst>
      <p:ext uri="{BB962C8B-B14F-4D97-AF65-F5344CB8AC3E}">
        <p14:creationId xmlns:p14="http://schemas.microsoft.com/office/powerpoint/2010/main" val="28554849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 grpId="0" animBg="1"/>
      <p:bldP spid="125" grpId="0" animBg="1"/>
      <p:bldP spid="129" grpId="0"/>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The RNA-</a:t>
            </a:r>
            <a:r>
              <a:rPr lang="en-US" dirty="0" err="1"/>
              <a:t>Seq</a:t>
            </a:r>
            <a:r>
              <a:rPr lang="en-US" dirty="0"/>
              <a:t> quantification </a:t>
            </a:r>
            <a:r>
              <a:rPr lang="en-US" dirty="0" smtClean="0"/>
              <a:t>problem. Isoform </a:t>
            </a:r>
            <a:r>
              <a:rPr lang="en-US" dirty="0" err="1" smtClean="0"/>
              <a:t>deconvolution</a:t>
            </a:r>
            <a:endParaRPr lang="en-US" dirty="0"/>
          </a:p>
        </p:txBody>
      </p:sp>
      <p:pic>
        <p:nvPicPr>
          <p:cNvPr id="5" name="Picture 4"/>
          <p:cNvPicPr>
            <a:picLocks noChangeAspect="1"/>
          </p:cNvPicPr>
          <p:nvPr/>
        </p:nvPicPr>
        <p:blipFill>
          <a:blip r:embed="rId2"/>
          <a:stretch>
            <a:fillRect/>
          </a:stretch>
        </p:blipFill>
        <p:spPr>
          <a:xfrm>
            <a:off x="457200" y="914400"/>
            <a:ext cx="3657600" cy="2851688"/>
          </a:xfrm>
          <a:prstGeom prst="rect">
            <a:avLst/>
          </a:prstGeom>
        </p:spPr>
      </p:pic>
      <p:sp>
        <p:nvSpPr>
          <p:cNvPr id="8" name="TextBox 7"/>
          <p:cNvSpPr txBox="1"/>
          <p:nvPr/>
        </p:nvSpPr>
        <p:spPr>
          <a:xfrm>
            <a:off x="381000" y="3733800"/>
            <a:ext cx="8001000" cy="1323439"/>
          </a:xfrm>
          <a:prstGeom prst="rect">
            <a:avLst/>
          </a:prstGeom>
          <a:noFill/>
        </p:spPr>
        <p:txBody>
          <a:bodyPr wrap="square" rtlCol="0">
            <a:spAutoFit/>
          </a:bodyPr>
          <a:lstStyle/>
          <a:p>
            <a:r>
              <a:rPr lang="en-US" sz="2000" dirty="0" smtClean="0"/>
              <a:t>Parameters:   Transcript relative abundance</a:t>
            </a:r>
          </a:p>
          <a:p>
            <a:r>
              <a:rPr lang="en-US" sz="2000" dirty="0" smtClean="0"/>
              <a:t>Latent variables: Fragment alignment source</a:t>
            </a:r>
          </a:p>
          <a:p>
            <a:r>
              <a:rPr lang="en-US" sz="2000" dirty="0"/>
              <a:t>Observed variables: N fragment alignments, </a:t>
            </a:r>
            <a:r>
              <a:rPr lang="en-US" sz="2000" dirty="0" smtClean="0"/>
              <a:t>transcripts, </a:t>
            </a:r>
            <a:r>
              <a:rPr lang="en-US" sz="2000" b="1" dirty="0" smtClean="0"/>
              <a:t>fragment length distribution</a:t>
            </a:r>
            <a:endParaRPr lang="en-US" sz="2000" b="1" dirty="0"/>
          </a:p>
        </p:txBody>
      </p:sp>
      <p:grpSp>
        <p:nvGrpSpPr>
          <p:cNvPr id="7" name="Group 6"/>
          <p:cNvGrpSpPr/>
          <p:nvPr/>
        </p:nvGrpSpPr>
        <p:grpSpPr>
          <a:xfrm>
            <a:off x="5257800" y="914400"/>
            <a:ext cx="3047260" cy="2753226"/>
            <a:chOff x="5715000" y="2133600"/>
            <a:chExt cx="3047260" cy="2753226"/>
          </a:xfrm>
        </p:grpSpPr>
        <p:pic>
          <p:nvPicPr>
            <p:cNvPr id="9" name="Picture 8" descr="insert.size.normal.dist.ai"/>
            <p:cNvPicPr>
              <a:picLocks noChangeAspect="1"/>
            </p:cNvPicPr>
            <p:nvPr/>
          </p:nvPicPr>
          <p:blipFill>
            <a:blip r:embed="rId3"/>
            <a:stretch>
              <a:fillRect/>
            </a:stretch>
          </p:blipFill>
          <p:spPr>
            <a:xfrm>
              <a:off x="5715000" y="2133600"/>
              <a:ext cx="3047260" cy="2753226"/>
            </a:xfrm>
            <a:prstGeom prst="rect">
              <a:avLst/>
            </a:prstGeom>
          </p:spPr>
        </p:pic>
        <p:cxnSp>
          <p:nvCxnSpPr>
            <p:cNvPr id="10" name="Straight Connector 9"/>
            <p:cNvCxnSpPr/>
            <p:nvPr/>
          </p:nvCxnSpPr>
          <p:spPr>
            <a:xfrm rot="5400000">
              <a:off x="5753100" y="3467100"/>
              <a:ext cx="2209800" cy="1588"/>
            </a:xfrm>
            <a:prstGeom prst="line">
              <a:avLst/>
            </a:prstGeom>
            <a:ln w="12700">
              <a:solidFill>
                <a:schemeClr val="tx1"/>
              </a:solidFill>
              <a:prstDash val="dash"/>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rot="5400000">
              <a:off x="6971506" y="3466306"/>
              <a:ext cx="2209800" cy="1588"/>
            </a:xfrm>
            <a:prstGeom prst="line">
              <a:avLst/>
            </a:prstGeom>
            <a:ln w="12700">
              <a:solidFill>
                <a:schemeClr val="tx1"/>
              </a:solidFill>
              <a:prstDash val="dash"/>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8074261" y="2133600"/>
              <a:ext cx="383939" cy="369332"/>
            </a:xfrm>
            <a:prstGeom prst="rect">
              <a:avLst/>
            </a:prstGeom>
            <a:noFill/>
          </p:spPr>
          <p:txBody>
            <a:bodyPr wrap="none" rtlCol="0">
              <a:spAutoFit/>
            </a:bodyPr>
            <a:lstStyle/>
            <a:p>
              <a:r>
                <a:rPr lang="en-US" dirty="0" smtClean="0"/>
                <a:t>d</a:t>
              </a:r>
              <a:r>
                <a:rPr lang="en-US" baseline="-25000" dirty="0" smtClean="0"/>
                <a:t>1</a:t>
              </a:r>
              <a:endParaRPr lang="en-US" baseline="-25000" dirty="0"/>
            </a:p>
          </p:txBody>
        </p:sp>
        <p:sp>
          <p:nvSpPr>
            <p:cNvPr id="13" name="TextBox 12"/>
            <p:cNvSpPr txBox="1"/>
            <p:nvPr/>
          </p:nvSpPr>
          <p:spPr>
            <a:xfrm>
              <a:off x="6477000" y="2133600"/>
              <a:ext cx="383939" cy="369332"/>
            </a:xfrm>
            <a:prstGeom prst="rect">
              <a:avLst/>
            </a:prstGeom>
            <a:noFill/>
          </p:spPr>
          <p:txBody>
            <a:bodyPr wrap="none" rtlCol="0">
              <a:spAutoFit/>
            </a:bodyPr>
            <a:lstStyle/>
            <a:p>
              <a:r>
                <a:rPr lang="en-US" dirty="0" smtClean="0"/>
                <a:t>d</a:t>
              </a:r>
              <a:r>
                <a:rPr lang="en-US" baseline="-25000" dirty="0" smtClean="0"/>
                <a:t>2</a:t>
              </a:r>
              <a:endParaRPr lang="en-US" baseline="-25000" dirty="0"/>
            </a:p>
          </p:txBody>
        </p:sp>
      </p:grpSp>
      <p:pic>
        <p:nvPicPr>
          <p:cNvPr id="2" name="Picture 1"/>
          <p:cNvPicPr>
            <a:picLocks noChangeAspect="1"/>
          </p:cNvPicPr>
          <p:nvPr/>
        </p:nvPicPr>
        <p:blipFill>
          <a:blip r:embed="rId4"/>
          <a:stretch>
            <a:fillRect/>
          </a:stretch>
        </p:blipFill>
        <p:spPr>
          <a:xfrm>
            <a:off x="381000" y="4876800"/>
            <a:ext cx="5101590" cy="990600"/>
          </a:xfrm>
          <a:prstGeom prst="rect">
            <a:avLst/>
          </a:prstGeom>
        </p:spPr>
      </p:pic>
      <p:sp>
        <p:nvSpPr>
          <p:cNvPr id="3" name="TextBox 2"/>
          <p:cNvSpPr txBox="1"/>
          <p:nvPr/>
        </p:nvSpPr>
        <p:spPr>
          <a:xfrm>
            <a:off x="5562600" y="5029200"/>
            <a:ext cx="3390900" cy="707886"/>
          </a:xfrm>
          <a:prstGeom prst="rect">
            <a:avLst/>
          </a:prstGeom>
          <a:noFill/>
        </p:spPr>
        <p:txBody>
          <a:bodyPr wrap="square" rtlCol="0">
            <a:spAutoFit/>
          </a:bodyPr>
          <a:lstStyle/>
          <a:p>
            <a:r>
              <a:rPr lang="en-US" sz="2000" dirty="0" smtClean="0"/>
              <a:t>Probability of the fragment alignment originating from t</a:t>
            </a:r>
            <a:endParaRPr lang="en-US" sz="2000" dirty="0"/>
          </a:p>
        </p:txBody>
      </p:sp>
      <p:pic>
        <p:nvPicPr>
          <p:cNvPr id="14" name="Picture 13"/>
          <p:cNvPicPr>
            <a:picLocks noChangeAspect="1"/>
          </p:cNvPicPr>
          <p:nvPr/>
        </p:nvPicPr>
        <p:blipFill>
          <a:blip r:embed="rId5"/>
          <a:stretch>
            <a:fillRect/>
          </a:stretch>
        </p:blipFill>
        <p:spPr>
          <a:xfrm>
            <a:off x="381000" y="5930900"/>
            <a:ext cx="5222977" cy="774700"/>
          </a:xfrm>
          <a:prstGeom prst="rect">
            <a:avLst/>
          </a:prstGeom>
        </p:spPr>
      </p:pic>
      <p:sp>
        <p:nvSpPr>
          <p:cNvPr id="15" name="TextBox 14"/>
          <p:cNvSpPr txBox="1"/>
          <p:nvPr/>
        </p:nvSpPr>
        <p:spPr>
          <a:xfrm>
            <a:off x="5562601" y="5766137"/>
            <a:ext cx="3352800" cy="1015663"/>
          </a:xfrm>
          <a:prstGeom prst="rect">
            <a:avLst/>
          </a:prstGeom>
          <a:noFill/>
        </p:spPr>
        <p:txBody>
          <a:bodyPr wrap="square" rtlCol="0">
            <a:spAutoFit/>
          </a:bodyPr>
          <a:lstStyle/>
          <a:p>
            <a:r>
              <a:rPr lang="en-US" sz="2000" dirty="0" smtClean="0"/>
              <a:t>Can be shown it is concave, and hence solvable by expectation maximization</a:t>
            </a:r>
          </a:p>
        </p:txBody>
      </p:sp>
    </p:spTree>
    <p:extLst>
      <p:ext uri="{BB962C8B-B14F-4D97-AF65-F5344CB8AC3E}">
        <p14:creationId xmlns:p14="http://schemas.microsoft.com/office/powerpoint/2010/main" val="19502463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Current quantification models are complex</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In its simplest form we assume that reads can be unequivocally mapped. This allows:</a:t>
            </a:r>
          </a:p>
          <a:p>
            <a:pPr lvl="1"/>
            <a:r>
              <a:rPr lang="en-US" dirty="0" smtClean="0"/>
              <a:t>Read counts distribute multinomial with rate estimated from the observed counts</a:t>
            </a:r>
          </a:p>
          <a:p>
            <a:r>
              <a:rPr lang="en-US" dirty="0" smtClean="0"/>
              <a:t>When this assumption breaks, multinomial is no longer appropriate.</a:t>
            </a:r>
          </a:p>
          <a:p>
            <a:r>
              <a:rPr lang="en-US" dirty="0" smtClean="0"/>
              <a:t>More general models use:</a:t>
            </a:r>
          </a:p>
          <a:p>
            <a:pPr lvl="1"/>
            <a:r>
              <a:rPr lang="en-US" dirty="0" smtClean="0"/>
              <a:t>Base quality scores</a:t>
            </a:r>
          </a:p>
          <a:p>
            <a:pPr lvl="1"/>
            <a:r>
              <a:rPr lang="en-US" dirty="0" smtClean="0"/>
              <a:t>Sequence </a:t>
            </a:r>
            <a:r>
              <a:rPr lang="en-US" dirty="0" err="1" smtClean="0"/>
              <a:t>mapability</a:t>
            </a:r>
            <a:endParaRPr lang="en-US" dirty="0" smtClean="0"/>
          </a:p>
          <a:p>
            <a:pPr lvl="1"/>
            <a:r>
              <a:rPr lang="en-US" dirty="0" smtClean="0"/>
              <a:t>Protocol biases (e.g. 3’ bias)</a:t>
            </a:r>
          </a:p>
          <a:p>
            <a:pPr lvl="1"/>
            <a:r>
              <a:rPr lang="en-US" dirty="0" smtClean="0"/>
              <a:t>Sequence biases (e.g. GC)</a:t>
            </a:r>
          </a:p>
          <a:p>
            <a:r>
              <a:rPr lang="en-US" dirty="0" smtClean="0"/>
              <a:t>Handling each of these involves a more complex model where reads are assigned probabilistically not only to an isoform but to a </a:t>
            </a:r>
            <a:r>
              <a:rPr lang="en-US" i="1" dirty="0" smtClean="0"/>
              <a:t>different loci</a:t>
            </a:r>
          </a:p>
          <a:p>
            <a:endParaRPr lang="en-US" dirty="0"/>
          </a:p>
        </p:txBody>
      </p:sp>
    </p:spTree>
    <p:extLst>
      <p:ext uri="{BB962C8B-B14F-4D97-AF65-F5344CB8AC3E}">
        <p14:creationId xmlns:p14="http://schemas.microsoft.com/office/powerpoint/2010/main" val="267416703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RNA-</a:t>
            </a:r>
            <a:r>
              <a:rPr lang="en-US" dirty="0" err="1" smtClean="0"/>
              <a:t>Seq</a:t>
            </a:r>
            <a:r>
              <a:rPr lang="en-US" dirty="0" smtClean="0"/>
              <a:t> libraries revisited: </a:t>
            </a:r>
            <a:r>
              <a:rPr lang="en-US" dirty="0"/>
              <a:t>End-sequence libraries</a:t>
            </a:r>
          </a:p>
        </p:txBody>
      </p:sp>
      <p:sp>
        <p:nvSpPr>
          <p:cNvPr id="3" name="Content Placeholder 2"/>
          <p:cNvSpPr>
            <a:spLocks noGrp="1"/>
          </p:cNvSpPr>
          <p:nvPr>
            <p:ph idx="1"/>
          </p:nvPr>
        </p:nvSpPr>
        <p:spPr/>
        <p:txBody>
          <a:bodyPr>
            <a:normAutofit lnSpcReduction="10000"/>
          </a:bodyPr>
          <a:lstStyle/>
          <a:p>
            <a:r>
              <a:rPr lang="en-US" dirty="0" smtClean="0"/>
              <a:t>Target the start or end of transcripts.</a:t>
            </a:r>
          </a:p>
          <a:p>
            <a:r>
              <a:rPr lang="en-US" dirty="0" smtClean="0"/>
              <a:t>Source: End-enriched RNA</a:t>
            </a:r>
          </a:p>
          <a:p>
            <a:pPr lvl="1"/>
            <a:r>
              <a:rPr lang="en-US" dirty="0" smtClean="0"/>
              <a:t>Fragmented then selected</a:t>
            </a:r>
          </a:p>
          <a:p>
            <a:pPr lvl="1"/>
            <a:r>
              <a:rPr lang="en-US" dirty="0" smtClean="0"/>
              <a:t>Fragmented then enzymatically purified</a:t>
            </a:r>
          </a:p>
          <a:p>
            <a:r>
              <a:rPr lang="en-US" dirty="0" smtClean="0"/>
              <a:t>Uses:</a:t>
            </a:r>
          </a:p>
          <a:p>
            <a:pPr lvl="1"/>
            <a:r>
              <a:rPr lang="en-US" dirty="0" smtClean="0"/>
              <a:t>Annotation of transcriptional start sites</a:t>
            </a:r>
          </a:p>
          <a:p>
            <a:pPr lvl="1"/>
            <a:r>
              <a:rPr lang="en-US" dirty="0" smtClean="0"/>
              <a:t>Annotation of 3’ UTRs</a:t>
            </a:r>
          </a:p>
          <a:p>
            <a:pPr lvl="1"/>
            <a:r>
              <a:rPr lang="en-US" dirty="0" smtClean="0"/>
              <a:t>Quantification and gene expression </a:t>
            </a:r>
          </a:p>
          <a:p>
            <a:pPr lvl="1"/>
            <a:r>
              <a:rPr lang="en-US" dirty="0" smtClean="0"/>
              <a:t>Depth required 3-8 mill reads</a:t>
            </a:r>
          </a:p>
          <a:p>
            <a:pPr lvl="1"/>
            <a:r>
              <a:rPr lang="en-US" b="1" dirty="0" smtClean="0"/>
              <a:t>Low quality RNA samples</a:t>
            </a:r>
          </a:p>
          <a:p>
            <a:pPr lvl="1"/>
            <a:r>
              <a:rPr lang="en-US" b="1" dirty="0" smtClean="0"/>
              <a:t>Single cell RNA sequencing</a:t>
            </a:r>
            <a:endParaRPr lang="en-US" b="1" dirty="0"/>
          </a:p>
        </p:txBody>
      </p:sp>
    </p:spTree>
    <p:extLst>
      <p:ext uri="{BB962C8B-B14F-4D97-AF65-F5344CB8AC3E}">
        <p14:creationId xmlns:p14="http://schemas.microsoft.com/office/powerpoint/2010/main" val="1194011344"/>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RNA-</a:t>
            </a:r>
            <a:r>
              <a:rPr lang="en-US" dirty="0" err="1" smtClean="0"/>
              <a:t>Seq</a:t>
            </a:r>
            <a:r>
              <a:rPr lang="en-US" dirty="0" smtClean="0"/>
              <a:t> libraries: Summary</a:t>
            </a:r>
            <a:endParaRPr lang="en-US" dirty="0"/>
          </a:p>
        </p:txBody>
      </p:sp>
      <p:pic>
        <p:nvPicPr>
          <p:cNvPr id="3" name="Picture 2" descr="end.seq.protocols.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901700"/>
            <a:ext cx="6096000" cy="5715000"/>
          </a:xfrm>
          <a:prstGeom prst="rect">
            <a:avLst/>
          </a:prstGeom>
        </p:spPr>
      </p:pic>
    </p:spTree>
    <p:extLst>
      <p:ext uri="{BB962C8B-B14F-4D97-AF65-F5344CB8AC3E}">
        <p14:creationId xmlns:p14="http://schemas.microsoft.com/office/powerpoint/2010/main" val="187825600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5300" y="198801"/>
            <a:ext cx="8229600" cy="669009"/>
          </a:xfrm>
        </p:spPr>
        <p:txBody>
          <a:bodyPr/>
          <a:lstStyle/>
          <a:p>
            <a:r>
              <a:rPr lang="en-US" dirty="0" smtClean="0"/>
              <a:t>Our typical RNA </a:t>
            </a:r>
            <a:r>
              <a:rPr lang="en-US" smtClean="0"/>
              <a:t>quantification pipeline</a:t>
            </a:r>
            <a:endParaRPr lang="en-US" dirty="0"/>
          </a:p>
        </p:txBody>
      </p:sp>
      <p:sp>
        <p:nvSpPr>
          <p:cNvPr id="6" name="TextBox 5"/>
          <p:cNvSpPr txBox="1"/>
          <p:nvPr/>
        </p:nvSpPr>
        <p:spPr bwMode="auto">
          <a:xfrm>
            <a:off x="673100" y="1079500"/>
            <a:ext cx="3060700" cy="646331"/>
          </a:xfrm>
          <a:prstGeom prst="rect">
            <a:avLst/>
          </a:prstGeom>
          <a:noFill/>
          <a:ln w="9525" cmpd="sng">
            <a:solidFill>
              <a:schemeClr val="tx1"/>
            </a:solidFill>
            <a:miter lim="800000"/>
            <a:headEnd/>
            <a:tailEnd/>
          </a:ln>
        </p:spPr>
        <p:txBody>
          <a:bodyPr wrap="square" rtlCol="0">
            <a:spAutoFit/>
          </a:bodyPr>
          <a:lstStyle/>
          <a:p>
            <a:pPr algn="ctr"/>
            <a:r>
              <a:rPr lang="en-US" dirty="0" smtClean="0">
                <a:solidFill>
                  <a:srgbClr val="000000"/>
                </a:solidFill>
                <a:latin typeface="Calibri" pitchFamily="34" charset="0"/>
              </a:rPr>
              <a:t>Upload your </a:t>
            </a:r>
          </a:p>
          <a:p>
            <a:pPr algn="ctr"/>
            <a:r>
              <a:rPr lang="en-US" dirty="0" smtClean="0">
                <a:solidFill>
                  <a:srgbClr val="000000"/>
                </a:solidFill>
                <a:latin typeface="Calibri" pitchFamily="34" charset="0"/>
              </a:rPr>
              <a:t>sequence data (</a:t>
            </a:r>
            <a:r>
              <a:rPr lang="en-US" dirty="0" err="1" smtClean="0">
                <a:solidFill>
                  <a:srgbClr val="000000"/>
                </a:solidFill>
                <a:latin typeface="Calibri" pitchFamily="34" charset="0"/>
              </a:rPr>
              <a:t>fastq</a:t>
            </a:r>
            <a:r>
              <a:rPr lang="en-US" dirty="0" smtClean="0">
                <a:solidFill>
                  <a:srgbClr val="000000"/>
                </a:solidFill>
                <a:latin typeface="Calibri" pitchFamily="34" charset="0"/>
              </a:rPr>
              <a:t>)</a:t>
            </a:r>
            <a:endParaRPr lang="en-US" dirty="0">
              <a:solidFill>
                <a:srgbClr val="000000"/>
              </a:solidFill>
              <a:latin typeface="Calibri" pitchFamily="34" charset="0"/>
            </a:endParaRPr>
          </a:p>
        </p:txBody>
      </p:sp>
      <p:sp>
        <p:nvSpPr>
          <p:cNvPr id="7" name="TextBox 6"/>
          <p:cNvSpPr txBox="1"/>
          <p:nvPr/>
        </p:nvSpPr>
        <p:spPr bwMode="auto">
          <a:xfrm>
            <a:off x="5295902" y="1219200"/>
            <a:ext cx="3390898" cy="369332"/>
          </a:xfrm>
          <a:prstGeom prst="rect">
            <a:avLst/>
          </a:prstGeom>
          <a:noFill/>
          <a:ln w="19050" cmpd="sng">
            <a:solidFill>
              <a:schemeClr val="tx2">
                <a:lumMod val="75000"/>
              </a:schemeClr>
            </a:solidFill>
            <a:miter lim="800000"/>
            <a:headEnd/>
            <a:tailEnd/>
          </a:ln>
        </p:spPr>
        <p:txBody>
          <a:bodyPr wrap="square" rtlCol="0">
            <a:spAutoFit/>
          </a:bodyPr>
          <a:lstStyle/>
          <a:p>
            <a:r>
              <a:rPr lang="en-US" dirty="0" smtClean="0">
                <a:solidFill>
                  <a:srgbClr val="000000"/>
                </a:solidFill>
                <a:latin typeface="Calibri" pitchFamily="34" charset="0"/>
              </a:rPr>
              <a:t>Make report of quality metrics</a:t>
            </a:r>
            <a:endParaRPr lang="en-US" dirty="0">
              <a:solidFill>
                <a:srgbClr val="000000"/>
              </a:solidFill>
              <a:latin typeface="Calibri" pitchFamily="34" charset="0"/>
            </a:endParaRPr>
          </a:p>
        </p:txBody>
      </p:sp>
      <p:sp>
        <p:nvSpPr>
          <p:cNvPr id="8" name="TextBox 7"/>
          <p:cNvSpPr txBox="1"/>
          <p:nvPr/>
        </p:nvSpPr>
        <p:spPr bwMode="auto">
          <a:xfrm>
            <a:off x="673100" y="2108200"/>
            <a:ext cx="3058800" cy="369332"/>
          </a:xfrm>
          <a:prstGeom prst="rect">
            <a:avLst/>
          </a:prstGeom>
          <a:noFill/>
          <a:ln w="9525" cmpd="sng">
            <a:solidFill>
              <a:schemeClr val="tx1"/>
            </a:solidFill>
            <a:miter lim="800000"/>
            <a:headEnd/>
            <a:tailEnd/>
          </a:ln>
        </p:spPr>
        <p:txBody>
          <a:bodyPr wrap="none" rtlCol="0">
            <a:spAutoFit/>
          </a:bodyPr>
          <a:lstStyle/>
          <a:p>
            <a:pPr algn="ctr"/>
            <a:r>
              <a:rPr lang="en-US" dirty="0" smtClean="0">
                <a:solidFill>
                  <a:srgbClr val="000000"/>
                </a:solidFill>
                <a:latin typeface="Calibri" pitchFamily="34" charset="0"/>
              </a:rPr>
              <a:t>Align to the ribosome (Bowtie)</a:t>
            </a:r>
            <a:endParaRPr lang="en-US" dirty="0">
              <a:solidFill>
                <a:srgbClr val="000000"/>
              </a:solidFill>
              <a:latin typeface="Calibri" pitchFamily="34" charset="0"/>
            </a:endParaRPr>
          </a:p>
        </p:txBody>
      </p:sp>
      <p:sp>
        <p:nvSpPr>
          <p:cNvPr id="9" name="TextBox 8"/>
          <p:cNvSpPr txBox="1"/>
          <p:nvPr/>
        </p:nvSpPr>
        <p:spPr bwMode="auto">
          <a:xfrm>
            <a:off x="5295902" y="1968500"/>
            <a:ext cx="3390898" cy="646331"/>
          </a:xfrm>
          <a:prstGeom prst="rect">
            <a:avLst/>
          </a:prstGeom>
          <a:noFill/>
          <a:ln w="19050" cmpd="sng">
            <a:solidFill>
              <a:schemeClr val="tx2">
                <a:lumMod val="75000"/>
              </a:schemeClr>
            </a:solidFill>
            <a:miter lim="800000"/>
            <a:headEnd/>
            <a:tailEnd/>
          </a:ln>
        </p:spPr>
        <p:txBody>
          <a:bodyPr wrap="square" rtlCol="0">
            <a:spAutoFit/>
          </a:bodyPr>
          <a:lstStyle/>
          <a:p>
            <a:r>
              <a:rPr lang="en-US" dirty="0" smtClean="0">
                <a:solidFill>
                  <a:srgbClr val="000000"/>
                </a:solidFill>
                <a:latin typeface="Calibri" pitchFamily="34" charset="0"/>
              </a:rPr>
              <a:t>Output ribosomal contamination metrics report</a:t>
            </a:r>
            <a:endParaRPr lang="en-US" dirty="0">
              <a:solidFill>
                <a:srgbClr val="000000"/>
              </a:solidFill>
              <a:latin typeface="Calibri" pitchFamily="34" charset="0"/>
            </a:endParaRPr>
          </a:p>
        </p:txBody>
      </p:sp>
      <p:sp>
        <p:nvSpPr>
          <p:cNvPr id="10" name="TextBox 9"/>
          <p:cNvSpPr txBox="1"/>
          <p:nvPr/>
        </p:nvSpPr>
        <p:spPr bwMode="auto">
          <a:xfrm>
            <a:off x="673100" y="3115270"/>
            <a:ext cx="3060699" cy="923330"/>
          </a:xfrm>
          <a:prstGeom prst="rect">
            <a:avLst/>
          </a:prstGeom>
          <a:noFill/>
          <a:ln w="9525" cmpd="sng">
            <a:solidFill>
              <a:schemeClr val="tx1"/>
            </a:solidFill>
            <a:miter lim="800000"/>
            <a:headEnd/>
            <a:tailEnd/>
          </a:ln>
        </p:spPr>
        <p:txBody>
          <a:bodyPr wrap="square" rtlCol="0">
            <a:spAutoFit/>
          </a:bodyPr>
          <a:lstStyle/>
          <a:p>
            <a:pPr algn="ctr"/>
            <a:r>
              <a:rPr lang="en-US" dirty="0" smtClean="0">
                <a:solidFill>
                  <a:srgbClr val="000000"/>
                </a:solidFill>
                <a:latin typeface="Calibri" pitchFamily="34" charset="0"/>
              </a:rPr>
              <a:t>Align remaining reads to genome (</a:t>
            </a:r>
            <a:r>
              <a:rPr lang="en-US" dirty="0" err="1" smtClean="0">
                <a:solidFill>
                  <a:srgbClr val="000000"/>
                </a:solidFill>
                <a:latin typeface="Calibri" pitchFamily="34" charset="0"/>
              </a:rPr>
              <a:t>TopHat</a:t>
            </a:r>
            <a:r>
              <a:rPr lang="en-US" dirty="0" smtClean="0">
                <a:solidFill>
                  <a:srgbClr val="000000"/>
                </a:solidFill>
                <a:latin typeface="Calibri" pitchFamily="34" charset="0"/>
              </a:rPr>
              <a:t>)  or </a:t>
            </a:r>
            <a:r>
              <a:rPr lang="en-US" dirty="0" err="1" smtClean="0">
                <a:solidFill>
                  <a:srgbClr val="000000"/>
                </a:solidFill>
                <a:latin typeface="Calibri" pitchFamily="34" charset="0"/>
              </a:rPr>
              <a:t>transcriptome</a:t>
            </a:r>
            <a:r>
              <a:rPr lang="en-US" dirty="0" smtClean="0">
                <a:solidFill>
                  <a:srgbClr val="000000"/>
                </a:solidFill>
                <a:latin typeface="Calibri" pitchFamily="34" charset="0"/>
              </a:rPr>
              <a:t> (RSEM)</a:t>
            </a:r>
            <a:endParaRPr lang="en-US" dirty="0">
              <a:solidFill>
                <a:srgbClr val="000000"/>
              </a:solidFill>
              <a:latin typeface="Calibri" pitchFamily="34" charset="0"/>
            </a:endParaRPr>
          </a:p>
        </p:txBody>
      </p:sp>
      <p:sp>
        <p:nvSpPr>
          <p:cNvPr id="11" name="TextBox 10"/>
          <p:cNvSpPr txBox="1"/>
          <p:nvPr/>
        </p:nvSpPr>
        <p:spPr bwMode="auto">
          <a:xfrm>
            <a:off x="5295902" y="2832100"/>
            <a:ext cx="3390900" cy="923330"/>
          </a:xfrm>
          <a:prstGeom prst="rect">
            <a:avLst/>
          </a:prstGeom>
          <a:noFill/>
          <a:ln w="19050" cmpd="sng">
            <a:solidFill>
              <a:schemeClr val="tx2">
                <a:lumMod val="75000"/>
              </a:schemeClr>
            </a:solidFill>
            <a:miter lim="800000"/>
            <a:headEnd/>
            <a:tailEnd/>
          </a:ln>
        </p:spPr>
        <p:txBody>
          <a:bodyPr wrap="square" rtlCol="0">
            <a:spAutoFit/>
          </a:bodyPr>
          <a:lstStyle/>
          <a:p>
            <a:r>
              <a:rPr lang="en-US" dirty="0" smtClean="0">
                <a:solidFill>
                  <a:srgbClr val="000000"/>
                </a:solidFill>
                <a:latin typeface="Calibri" pitchFamily="34" charset="0"/>
              </a:rPr>
              <a:t>Produce RNA-</a:t>
            </a:r>
            <a:r>
              <a:rPr lang="en-US" dirty="0" err="1" smtClean="0">
                <a:solidFill>
                  <a:srgbClr val="000000"/>
                </a:solidFill>
                <a:latin typeface="Calibri" pitchFamily="34" charset="0"/>
              </a:rPr>
              <a:t>Seq</a:t>
            </a:r>
            <a:r>
              <a:rPr lang="en-US" dirty="0" smtClean="0">
                <a:solidFill>
                  <a:srgbClr val="000000"/>
                </a:solidFill>
                <a:latin typeface="Calibri" pitchFamily="34" charset="0"/>
              </a:rPr>
              <a:t> report</a:t>
            </a:r>
          </a:p>
          <a:p>
            <a:r>
              <a:rPr lang="en-US" dirty="0" smtClean="0">
                <a:solidFill>
                  <a:srgbClr val="000000"/>
                </a:solidFill>
                <a:latin typeface="Calibri" pitchFamily="34" charset="0"/>
              </a:rPr>
              <a:t>% aligned, % </a:t>
            </a:r>
            <a:r>
              <a:rPr lang="en-US" dirty="0" err="1" smtClean="0">
                <a:solidFill>
                  <a:srgbClr val="000000"/>
                </a:solidFill>
                <a:latin typeface="Calibri" pitchFamily="34" charset="0"/>
              </a:rPr>
              <a:t>intergenic</a:t>
            </a:r>
            <a:r>
              <a:rPr lang="en-US" dirty="0" smtClean="0">
                <a:solidFill>
                  <a:srgbClr val="000000"/>
                </a:solidFill>
                <a:latin typeface="Calibri" pitchFamily="34" charset="0"/>
              </a:rPr>
              <a:t>, % </a:t>
            </a:r>
            <a:r>
              <a:rPr lang="en-US" dirty="0" err="1" smtClean="0">
                <a:solidFill>
                  <a:srgbClr val="000000"/>
                </a:solidFill>
                <a:latin typeface="Calibri" pitchFamily="34" charset="0"/>
              </a:rPr>
              <a:t>exonic</a:t>
            </a:r>
            <a:r>
              <a:rPr lang="en-US" dirty="0" smtClean="0">
                <a:solidFill>
                  <a:srgbClr val="000000"/>
                </a:solidFill>
                <a:latin typeface="Calibri" pitchFamily="34" charset="0"/>
              </a:rPr>
              <a:t>, % UTR</a:t>
            </a:r>
          </a:p>
        </p:txBody>
      </p:sp>
      <p:sp>
        <p:nvSpPr>
          <p:cNvPr id="12" name="TextBox 11"/>
          <p:cNvSpPr txBox="1"/>
          <p:nvPr/>
        </p:nvSpPr>
        <p:spPr bwMode="auto">
          <a:xfrm>
            <a:off x="5295902" y="3886200"/>
            <a:ext cx="3395007" cy="369332"/>
          </a:xfrm>
          <a:prstGeom prst="rect">
            <a:avLst/>
          </a:prstGeom>
          <a:noFill/>
          <a:ln w="19050" cmpd="sng">
            <a:solidFill>
              <a:schemeClr val="accent4"/>
            </a:solidFill>
            <a:miter lim="800000"/>
            <a:headEnd/>
            <a:tailEnd/>
          </a:ln>
        </p:spPr>
        <p:txBody>
          <a:bodyPr wrap="square" rtlCol="0">
            <a:spAutoFit/>
          </a:bodyPr>
          <a:lstStyle/>
          <a:p>
            <a:r>
              <a:rPr lang="en-US" dirty="0" smtClean="0">
                <a:solidFill>
                  <a:srgbClr val="000000"/>
                </a:solidFill>
                <a:latin typeface="Calibri" pitchFamily="34" charset="0"/>
              </a:rPr>
              <a:t>Produce IGV/UCSC friendly files</a:t>
            </a:r>
            <a:endParaRPr lang="en-US" dirty="0">
              <a:solidFill>
                <a:srgbClr val="000000"/>
              </a:solidFill>
              <a:latin typeface="Calibri" pitchFamily="34" charset="0"/>
            </a:endParaRPr>
          </a:p>
        </p:txBody>
      </p:sp>
      <p:sp>
        <p:nvSpPr>
          <p:cNvPr id="13" name="TextBox 12"/>
          <p:cNvSpPr txBox="1"/>
          <p:nvPr/>
        </p:nvSpPr>
        <p:spPr bwMode="auto">
          <a:xfrm>
            <a:off x="673100" y="4775200"/>
            <a:ext cx="3060700" cy="369332"/>
          </a:xfrm>
          <a:prstGeom prst="rect">
            <a:avLst/>
          </a:prstGeom>
          <a:noFill/>
          <a:ln w="9525" cmpd="sng">
            <a:solidFill>
              <a:schemeClr val="tx1"/>
            </a:solidFill>
            <a:miter lim="800000"/>
            <a:headEnd/>
            <a:tailEnd/>
          </a:ln>
        </p:spPr>
        <p:txBody>
          <a:bodyPr wrap="square" rtlCol="0">
            <a:spAutoFit/>
          </a:bodyPr>
          <a:lstStyle/>
          <a:p>
            <a:pPr algn="ctr"/>
            <a:r>
              <a:rPr lang="en-US" dirty="0" smtClean="0">
                <a:solidFill>
                  <a:srgbClr val="000000"/>
                </a:solidFill>
                <a:latin typeface="Calibri" pitchFamily="34" charset="0"/>
              </a:rPr>
              <a:t>Quantify </a:t>
            </a:r>
            <a:r>
              <a:rPr lang="en-US" dirty="0" err="1" smtClean="0">
                <a:solidFill>
                  <a:srgbClr val="000000"/>
                </a:solidFill>
                <a:latin typeface="Calibri" pitchFamily="34" charset="0"/>
              </a:rPr>
              <a:t>transcriptome</a:t>
            </a:r>
            <a:endParaRPr lang="en-US" dirty="0">
              <a:solidFill>
                <a:srgbClr val="000000"/>
              </a:solidFill>
              <a:latin typeface="Calibri" pitchFamily="34" charset="0"/>
            </a:endParaRPr>
          </a:p>
        </p:txBody>
      </p:sp>
      <p:sp>
        <p:nvSpPr>
          <p:cNvPr id="14" name="TextBox 13"/>
          <p:cNvSpPr txBox="1"/>
          <p:nvPr/>
        </p:nvSpPr>
        <p:spPr bwMode="auto">
          <a:xfrm>
            <a:off x="5295902" y="4648200"/>
            <a:ext cx="3416299" cy="646331"/>
          </a:xfrm>
          <a:prstGeom prst="rect">
            <a:avLst/>
          </a:prstGeom>
          <a:noFill/>
          <a:ln w="19050" cmpd="sng">
            <a:solidFill>
              <a:srgbClr val="008000"/>
            </a:solidFill>
            <a:miter lim="800000"/>
            <a:headEnd/>
            <a:tailEnd/>
          </a:ln>
        </p:spPr>
        <p:txBody>
          <a:bodyPr wrap="square" rtlCol="0">
            <a:spAutoFit/>
          </a:bodyPr>
          <a:lstStyle/>
          <a:p>
            <a:r>
              <a:rPr lang="en-US" dirty="0" smtClean="0">
                <a:solidFill>
                  <a:srgbClr val="000000"/>
                </a:solidFill>
                <a:latin typeface="Calibri" pitchFamily="34" charset="0"/>
              </a:rPr>
              <a:t>Produce a table with normalized expression values</a:t>
            </a:r>
            <a:endParaRPr lang="en-US" dirty="0">
              <a:solidFill>
                <a:srgbClr val="000000"/>
              </a:solidFill>
              <a:latin typeface="Calibri" pitchFamily="34" charset="0"/>
            </a:endParaRPr>
          </a:p>
        </p:txBody>
      </p:sp>
      <p:sp>
        <p:nvSpPr>
          <p:cNvPr id="16" name="TextBox 15"/>
          <p:cNvSpPr txBox="1"/>
          <p:nvPr/>
        </p:nvSpPr>
        <p:spPr bwMode="auto">
          <a:xfrm>
            <a:off x="673100" y="5524500"/>
            <a:ext cx="3060700" cy="923330"/>
          </a:xfrm>
          <a:prstGeom prst="rect">
            <a:avLst/>
          </a:prstGeom>
          <a:noFill/>
          <a:ln w="9525" cmpd="sng">
            <a:solidFill>
              <a:schemeClr val="tx1"/>
            </a:solidFill>
            <a:miter lim="800000"/>
            <a:headEnd/>
            <a:tailEnd/>
          </a:ln>
        </p:spPr>
        <p:txBody>
          <a:bodyPr wrap="square" rtlCol="0">
            <a:spAutoFit/>
          </a:bodyPr>
          <a:lstStyle/>
          <a:p>
            <a:pPr algn="ctr"/>
            <a:r>
              <a:rPr lang="en-US" dirty="0" smtClean="0">
                <a:solidFill>
                  <a:srgbClr val="000000"/>
                </a:solidFill>
                <a:latin typeface="Calibri" pitchFamily="34" charset="0"/>
              </a:rPr>
              <a:t>Call differentially expressed genes </a:t>
            </a:r>
          </a:p>
          <a:p>
            <a:pPr algn="ctr"/>
            <a:r>
              <a:rPr lang="en-US" dirty="0" smtClean="0">
                <a:solidFill>
                  <a:srgbClr val="000000"/>
                </a:solidFill>
                <a:latin typeface="Calibri" pitchFamily="34" charset="0"/>
              </a:rPr>
              <a:t>(if multiple samples)</a:t>
            </a:r>
            <a:endParaRPr lang="en-US" dirty="0">
              <a:solidFill>
                <a:srgbClr val="000000"/>
              </a:solidFill>
              <a:latin typeface="Calibri" pitchFamily="34" charset="0"/>
            </a:endParaRPr>
          </a:p>
        </p:txBody>
      </p:sp>
      <p:sp>
        <p:nvSpPr>
          <p:cNvPr id="17" name="TextBox 16"/>
          <p:cNvSpPr txBox="1"/>
          <p:nvPr/>
        </p:nvSpPr>
        <p:spPr bwMode="auto">
          <a:xfrm>
            <a:off x="5295902" y="5676900"/>
            <a:ext cx="3416299" cy="646331"/>
          </a:xfrm>
          <a:prstGeom prst="rect">
            <a:avLst/>
          </a:prstGeom>
          <a:noFill/>
          <a:ln w="19050" cmpd="sng">
            <a:solidFill>
              <a:srgbClr val="008000"/>
            </a:solidFill>
            <a:miter lim="800000"/>
            <a:headEnd/>
            <a:tailEnd/>
          </a:ln>
        </p:spPr>
        <p:txBody>
          <a:bodyPr wrap="square" rtlCol="0">
            <a:spAutoFit/>
          </a:bodyPr>
          <a:lstStyle/>
          <a:p>
            <a:r>
              <a:rPr lang="en-US" dirty="0" smtClean="0">
                <a:solidFill>
                  <a:srgbClr val="000000"/>
                </a:solidFill>
                <a:latin typeface="Calibri" pitchFamily="34" charset="0"/>
              </a:rPr>
              <a:t>Report pairwise significant genes that are differentially expressed</a:t>
            </a:r>
            <a:endParaRPr lang="en-US" dirty="0">
              <a:solidFill>
                <a:srgbClr val="000000"/>
              </a:solidFill>
              <a:latin typeface="Calibri" pitchFamily="34" charset="0"/>
            </a:endParaRPr>
          </a:p>
        </p:txBody>
      </p:sp>
      <p:cxnSp>
        <p:nvCxnSpPr>
          <p:cNvPr id="19" name="Straight Arrow Connector 18"/>
          <p:cNvCxnSpPr>
            <a:endCxn id="7" idx="1"/>
          </p:cNvCxnSpPr>
          <p:nvPr/>
        </p:nvCxnSpPr>
        <p:spPr>
          <a:xfrm flipV="1">
            <a:off x="3733800" y="1403866"/>
            <a:ext cx="1562102" cy="5834"/>
          </a:xfrm>
          <a:prstGeom prst="straightConnector1">
            <a:avLst/>
          </a:prstGeom>
          <a:solidFill>
            <a:srgbClr val="FFFFFF"/>
          </a:solidFill>
          <a:ln w="28575" cmpd="sng" algn="ctr">
            <a:solidFill>
              <a:schemeClr val="tx1"/>
            </a:solidFill>
            <a:prstDash val="sysDash"/>
            <a:miter lim="800000"/>
            <a:headEnd type="none" w="med" len="med"/>
            <a:tailEnd type="arrow"/>
          </a:ln>
          <a:effectLst/>
        </p:spPr>
      </p:cxnSp>
      <p:cxnSp>
        <p:nvCxnSpPr>
          <p:cNvPr id="21" name="Straight Arrow Connector 20"/>
          <p:cNvCxnSpPr>
            <a:stCxn id="6" idx="2"/>
            <a:endCxn id="8" idx="0"/>
          </p:cNvCxnSpPr>
          <p:nvPr/>
        </p:nvCxnSpPr>
        <p:spPr>
          <a:xfrm flipH="1">
            <a:off x="2202500" y="1725831"/>
            <a:ext cx="950" cy="382369"/>
          </a:xfrm>
          <a:prstGeom prst="straightConnector1">
            <a:avLst/>
          </a:prstGeom>
          <a:solidFill>
            <a:srgbClr val="FFFFFF"/>
          </a:solidFill>
          <a:ln w="28575" cmpd="sng" algn="ctr">
            <a:solidFill>
              <a:srgbClr val="000000"/>
            </a:solidFill>
            <a:miter lim="800000"/>
            <a:headEnd type="none" w="med" len="med"/>
            <a:tailEnd type="arrow"/>
          </a:ln>
          <a:effectLst/>
        </p:spPr>
      </p:cxnSp>
      <p:cxnSp>
        <p:nvCxnSpPr>
          <p:cNvPr id="22" name="Straight Arrow Connector 21"/>
          <p:cNvCxnSpPr>
            <a:stCxn id="8" idx="3"/>
            <a:endCxn id="9" idx="1"/>
          </p:cNvCxnSpPr>
          <p:nvPr/>
        </p:nvCxnSpPr>
        <p:spPr>
          <a:xfrm flipV="1">
            <a:off x="3731900" y="2291666"/>
            <a:ext cx="1564002" cy="1200"/>
          </a:xfrm>
          <a:prstGeom prst="straightConnector1">
            <a:avLst/>
          </a:prstGeom>
          <a:solidFill>
            <a:srgbClr val="FFFFFF"/>
          </a:solidFill>
          <a:ln w="28575" cmpd="sng" algn="ctr">
            <a:solidFill>
              <a:schemeClr val="tx1"/>
            </a:solidFill>
            <a:prstDash val="sysDash"/>
            <a:miter lim="800000"/>
            <a:headEnd type="none" w="med" len="med"/>
            <a:tailEnd type="arrow"/>
          </a:ln>
          <a:effectLst/>
        </p:spPr>
      </p:cxnSp>
      <p:cxnSp>
        <p:nvCxnSpPr>
          <p:cNvPr id="25" name="Straight Arrow Connector 24"/>
          <p:cNvCxnSpPr>
            <a:stCxn id="8" idx="2"/>
            <a:endCxn id="10" idx="0"/>
          </p:cNvCxnSpPr>
          <p:nvPr/>
        </p:nvCxnSpPr>
        <p:spPr>
          <a:xfrm>
            <a:off x="2202500" y="2477532"/>
            <a:ext cx="950" cy="637738"/>
          </a:xfrm>
          <a:prstGeom prst="straightConnector1">
            <a:avLst/>
          </a:prstGeom>
          <a:solidFill>
            <a:srgbClr val="FFFFFF"/>
          </a:solidFill>
          <a:ln w="28575" cmpd="sng" algn="ctr">
            <a:solidFill>
              <a:srgbClr val="000000"/>
            </a:solidFill>
            <a:miter lim="800000"/>
            <a:headEnd type="none" w="med" len="med"/>
            <a:tailEnd type="arrow"/>
          </a:ln>
          <a:effectLst/>
        </p:spPr>
      </p:cxnSp>
      <p:cxnSp>
        <p:nvCxnSpPr>
          <p:cNvPr id="40" name="Straight Arrow Connector 39"/>
          <p:cNvCxnSpPr>
            <a:stCxn id="10" idx="3"/>
            <a:endCxn id="11" idx="1"/>
          </p:cNvCxnSpPr>
          <p:nvPr/>
        </p:nvCxnSpPr>
        <p:spPr>
          <a:xfrm flipV="1">
            <a:off x="3733799" y="3293765"/>
            <a:ext cx="1562103" cy="283170"/>
          </a:xfrm>
          <a:prstGeom prst="straightConnector1">
            <a:avLst/>
          </a:prstGeom>
          <a:solidFill>
            <a:srgbClr val="FFFFFF"/>
          </a:solidFill>
          <a:ln w="28575" cmpd="sng" algn="ctr">
            <a:solidFill>
              <a:schemeClr val="tx1"/>
            </a:solidFill>
            <a:prstDash val="sysDash"/>
            <a:miter lim="800000"/>
            <a:headEnd type="none" w="med" len="med"/>
            <a:tailEnd type="arrow"/>
          </a:ln>
          <a:effectLst/>
        </p:spPr>
      </p:cxnSp>
      <p:cxnSp>
        <p:nvCxnSpPr>
          <p:cNvPr id="42" name="Straight Arrow Connector 41"/>
          <p:cNvCxnSpPr>
            <a:stCxn id="10" idx="3"/>
            <a:endCxn id="12" idx="1"/>
          </p:cNvCxnSpPr>
          <p:nvPr/>
        </p:nvCxnSpPr>
        <p:spPr>
          <a:xfrm>
            <a:off x="3733799" y="3576935"/>
            <a:ext cx="1562103" cy="493931"/>
          </a:xfrm>
          <a:prstGeom prst="straightConnector1">
            <a:avLst/>
          </a:prstGeom>
          <a:solidFill>
            <a:srgbClr val="FFFFFF"/>
          </a:solidFill>
          <a:ln w="28575" cmpd="sng" algn="ctr">
            <a:solidFill>
              <a:schemeClr val="tx1"/>
            </a:solidFill>
            <a:prstDash val="sysDash"/>
            <a:miter lim="800000"/>
            <a:headEnd type="none" w="med" len="med"/>
            <a:tailEnd type="arrow"/>
          </a:ln>
          <a:effectLst/>
        </p:spPr>
      </p:cxnSp>
      <p:cxnSp>
        <p:nvCxnSpPr>
          <p:cNvPr id="57" name="Straight Arrow Connector 56"/>
          <p:cNvCxnSpPr>
            <a:stCxn id="10" idx="2"/>
            <a:endCxn id="13" idx="0"/>
          </p:cNvCxnSpPr>
          <p:nvPr/>
        </p:nvCxnSpPr>
        <p:spPr>
          <a:xfrm>
            <a:off x="2203450" y="4038600"/>
            <a:ext cx="0" cy="736600"/>
          </a:xfrm>
          <a:prstGeom prst="straightConnector1">
            <a:avLst/>
          </a:prstGeom>
          <a:solidFill>
            <a:srgbClr val="FFFFFF"/>
          </a:solidFill>
          <a:ln w="28575" cmpd="sng" algn="ctr">
            <a:solidFill>
              <a:srgbClr val="000000"/>
            </a:solidFill>
            <a:miter lim="800000"/>
            <a:headEnd type="none" w="med" len="med"/>
            <a:tailEnd type="arrow"/>
          </a:ln>
          <a:effectLst/>
        </p:spPr>
      </p:cxnSp>
      <p:cxnSp>
        <p:nvCxnSpPr>
          <p:cNvPr id="60" name="Straight Arrow Connector 59"/>
          <p:cNvCxnSpPr>
            <a:stCxn id="13" idx="3"/>
            <a:endCxn id="14" idx="1"/>
          </p:cNvCxnSpPr>
          <p:nvPr/>
        </p:nvCxnSpPr>
        <p:spPr>
          <a:xfrm>
            <a:off x="3733800" y="4959866"/>
            <a:ext cx="1562102" cy="11500"/>
          </a:xfrm>
          <a:prstGeom prst="straightConnector1">
            <a:avLst/>
          </a:prstGeom>
          <a:solidFill>
            <a:srgbClr val="FFFFFF"/>
          </a:solidFill>
          <a:ln w="28575" cmpd="sng" algn="ctr">
            <a:solidFill>
              <a:schemeClr val="tx1"/>
            </a:solidFill>
            <a:prstDash val="sysDash"/>
            <a:miter lim="800000"/>
            <a:headEnd type="none" w="med" len="med"/>
            <a:tailEnd type="arrow"/>
          </a:ln>
          <a:effectLst/>
        </p:spPr>
      </p:cxnSp>
      <p:cxnSp>
        <p:nvCxnSpPr>
          <p:cNvPr id="63" name="Straight Arrow Connector 62"/>
          <p:cNvCxnSpPr>
            <a:stCxn id="13" idx="2"/>
            <a:endCxn id="16" idx="0"/>
          </p:cNvCxnSpPr>
          <p:nvPr/>
        </p:nvCxnSpPr>
        <p:spPr>
          <a:xfrm>
            <a:off x="2203450" y="5144532"/>
            <a:ext cx="0" cy="379968"/>
          </a:xfrm>
          <a:prstGeom prst="straightConnector1">
            <a:avLst/>
          </a:prstGeom>
          <a:solidFill>
            <a:srgbClr val="FFFFFF"/>
          </a:solidFill>
          <a:ln w="28575" cmpd="sng" algn="ctr">
            <a:solidFill>
              <a:srgbClr val="000000"/>
            </a:solidFill>
            <a:miter lim="800000"/>
            <a:headEnd type="none" w="med" len="med"/>
            <a:tailEnd type="arrow"/>
          </a:ln>
          <a:effectLst/>
        </p:spPr>
      </p:cxnSp>
      <p:cxnSp>
        <p:nvCxnSpPr>
          <p:cNvPr id="66" name="Straight Arrow Connector 65"/>
          <p:cNvCxnSpPr>
            <a:stCxn id="16" idx="3"/>
            <a:endCxn id="17" idx="1"/>
          </p:cNvCxnSpPr>
          <p:nvPr/>
        </p:nvCxnSpPr>
        <p:spPr>
          <a:xfrm>
            <a:off x="3733800" y="5986165"/>
            <a:ext cx="1562102" cy="13901"/>
          </a:xfrm>
          <a:prstGeom prst="straightConnector1">
            <a:avLst/>
          </a:prstGeom>
          <a:solidFill>
            <a:srgbClr val="FFFFFF"/>
          </a:solidFill>
          <a:ln w="28575" cmpd="sng" algn="ctr">
            <a:solidFill>
              <a:schemeClr val="tx1"/>
            </a:solidFill>
            <a:prstDash val="sysDash"/>
            <a:miter lim="800000"/>
            <a:headEnd type="none" w="med" len="med"/>
            <a:tailEnd type="arrow"/>
          </a:ln>
          <a:effectLst/>
        </p:spPr>
      </p:cxnSp>
    </p:spTree>
    <p:extLst>
      <p:ext uri="{BB962C8B-B14F-4D97-AF65-F5344CB8AC3E}">
        <p14:creationId xmlns:p14="http://schemas.microsoft.com/office/powerpoint/2010/main" val="131081403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p:tgtEl>
                                          <p:spTgt spid="19"/>
                                        </p:tgtEl>
                                        <p:attrNameLst>
                                          <p:attrName>ppt_x</p:attrName>
                                        </p:attrNameLst>
                                      </p:cBhvr>
                                      <p:tavLst>
                                        <p:tav tm="0">
                                          <p:val>
                                            <p:strVal val="#ppt_x-#ppt_w*1.125000"/>
                                          </p:val>
                                        </p:tav>
                                        <p:tav tm="100000">
                                          <p:val>
                                            <p:strVal val="#ppt_x"/>
                                          </p:val>
                                        </p:tav>
                                      </p:tavLst>
                                    </p:anim>
                                    <p:animEffect transition="in" filter="wipe(right)">
                                      <p:cBhvr>
                                        <p:cTn id="8" dur="500"/>
                                        <p:tgtEl>
                                          <p:spTgt spid="19"/>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1" fill="hold" nodeType="clickEffect">
                                  <p:stCondLst>
                                    <p:cond delay="0"/>
                                  </p:stCondLst>
                                  <p:childTnLst>
                                    <p:set>
                                      <p:cBhvr>
                                        <p:cTn id="17" dur="1" fill="hold">
                                          <p:stCondLst>
                                            <p:cond delay="0"/>
                                          </p:stCondLst>
                                        </p:cTn>
                                        <p:tgtEl>
                                          <p:spTgt spid="21"/>
                                        </p:tgtEl>
                                        <p:attrNameLst>
                                          <p:attrName>style.visibility</p:attrName>
                                        </p:attrNameLst>
                                      </p:cBhvr>
                                      <p:to>
                                        <p:strVal val="visible"/>
                                      </p:to>
                                    </p:set>
                                    <p:anim calcmode="lin" valueType="num">
                                      <p:cBhvr additive="base">
                                        <p:cTn id="18" dur="500"/>
                                        <p:tgtEl>
                                          <p:spTgt spid="21"/>
                                        </p:tgtEl>
                                        <p:attrNameLst>
                                          <p:attrName>ppt_y</p:attrName>
                                        </p:attrNameLst>
                                      </p:cBhvr>
                                      <p:tavLst>
                                        <p:tav tm="0">
                                          <p:val>
                                            <p:strVal val="#ppt_y-#ppt_h*1.125000"/>
                                          </p:val>
                                        </p:tav>
                                        <p:tav tm="100000">
                                          <p:val>
                                            <p:strVal val="#ppt_y"/>
                                          </p:val>
                                        </p:tav>
                                      </p:tavLst>
                                    </p:anim>
                                    <p:animEffect transition="in" filter="wipe(down)">
                                      <p:cBhvr>
                                        <p:cTn id="19" dur="500"/>
                                        <p:tgtEl>
                                          <p:spTgt spid="21"/>
                                        </p:tgtEl>
                                      </p:cBhvr>
                                    </p:animEffect>
                                  </p:childTnLst>
                                </p:cTn>
                              </p:par>
                            </p:childTnLst>
                          </p:cTn>
                        </p:par>
                        <p:par>
                          <p:cTn id="20" fill="hold">
                            <p:stCondLst>
                              <p:cond delay="500"/>
                            </p:stCondLst>
                            <p:childTnLst>
                              <p:par>
                                <p:cTn id="21" presetID="12" presetClass="entr" presetSubtype="1"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p:tgtEl>
                                          <p:spTgt spid="8"/>
                                        </p:tgtEl>
                                        <p:attrNameLst>
                                          <p:attrName>ppt_y</p:attrName>
                                        </p:attrNameLst>
                                      </p:cBhvr>
                                      <p:tavLst>
                                        <p:tav tm="0">
                                          <p:val>
                                            <p:strVal val="#ppt_y-#ppt_h*1.125000"/>
                                          </p:val>
                                        </p:tav>
                                        <p:tav tm="100000">
                                          <p:val>
                                            <p:strVal val="#ppt_y"/>
                                          </p:val>
                                        </p:tav>
                                      </p:tavLst>
                                    </p:anim>
                                    <p:animEffect transition="in" filter="wipe(down)">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nodeType="clickEffect">
                                  <p:stCondLst>
                                    <p:cond delay="0"/>
                                  </p:stCondLst>
                                  <p:childTnLst>
                                    <p:set>
                                      <p:cBhvr>
                                        <p:cTn id="28" dur="1" fill="hold">
                                          <p:stCondLst>
                                            <p:cond delay="0"/>
                                          </p:stCondLst>
                                        </p:cTn>
                                        <p:tgtEl>
                                          <p:spTgt spid="22"/>
                                        </p:tgtEl>
                                        <p:attrNameLst>
                                          <p:attrName>style.visibility</p:attrName>
                                        </p:attrNameLst>
                                      </p:cBhvr>
                                      <p:to>
                                        <p:strVal val="visible"/>
                                      </p:to>
                                    </p:set>
                                    <p:anim calcmode="lin" valueType="num">
                                      <p:cBhvr additive="base">
                                        <p:cTn id="29" dur="500" fill="hold"/>
                                        <p:tgtEl>
                                          <p:spTgt spid="22"/>
                                        </p:tgtEl>
                                        <p:attrNameLst>
                                          <p:attrName>ppt_x</p:attrName>
                                        </p:attrNameLst>
                                      </p:cBhvr>
                                      <p:tavLst>
                                        <p:tav tm="0">
                                          <p:val>
                                            <p:strVal val="0-#ppt_w/2"/>
                                          </p:val>
                                        </p:tav>
                                        <p:tav tm="100000">
                                          <p:val>
                                            <p:strVal val="#ppt_x"/>
                                          </p:val>
                                        </p:tav>
                                      </p:tavLst>
                                    </p:anim>
                                    <p:anim calcmode="lin" valueType="num">
                                      <p:cBhvr additive="base">
                                        <p:cTn id="30" dur="500" fill="hold"/>
                                        <p:tgtEl>
                                          <p:spTgt spid="22"/>
                                        </p:tgtEl>
                                        <p:attrNameLst>
                                          <p:attrName>ppt_y</p:attrName>
                                        </p:attrNameLst>
                                      </p:cBhvr>
                                      <p:tavLst>
                                        <p:tav tm="0">
                                          <p:val>
                                            <p:strVal val="#ppt_y"/>
                                          </p:val>
                                        </p:tav>
                                        <p:tav tm="100000">
                                          <p:val>
                                            <p:strVal val="#ppt_y"/>
                                          </p:val>
                                        </p:tav>
                                      </p:tavLst>
                                    </p:anim>
                                  </p:childTnLst>
                                </p:cTn>
                              </p:par>
                            </p:childTnLst>
                          </p:cTn>
                        </p:par>
                        <p:par>
                          <p:cTn id="31" fill="hold">
                            <p:stCondLst>
                              <p:cond delay="500"/>
                            </p:stCondLst>
                            <p:childTnLst>
                              <p:par>
                                <p:cTn id="32" presetID="12" presetClass="entr" presetSubtype="8"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additive="base">
                                        <p:cTn id="34" dur="500"/>
                                        <p:tgtEl>
                                          <p:spTgt spid="9"/>
                                        </p:tgtEl>
                                        <p:attrNameLst>
                                          <p:attrName>ppt_x</p:attrName>
                                        </p:attrNameLst>
                                      </p:cBhvr>
                                      <p:tavLst>
                                        <p:tav tm="0">
                                          <p:val>
                                            <p:strVal val="#ppt_x-#ppt_w*1.125000"/>
                                          </p:val>
                                        </p:tav>
                                        <p:tav tm="100000">
                                          <p:val>
                                            <p:strVal val="#ppt_x"/>
                                          </p:val>
                                        </p:tav>
                                      </p:tavLst>
                                    </p:anim>
                                    <p:animEffect transition="in" filter="wipe(right)">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2" presetClass="entr" presetSubtype="1" fill="hold" nodeType="clickEffect">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cBhvr additive="base">
                                        <p:cTn id="40" dur="500"/>
                                        <p:tgtEl>
                                          <p:spTgt spid="25"/>
                                        </p:tgtEl>
                                        <p:attrNameLst>
                                          <p:attrName>ppt_y</p:attrName>
                                        </p:attrNameLst>
                                      </p:cBhvr>
                                      <p:tavLst>
                                        <p:tav tm="0">
                                          <p:val>
                                            <p:strVal val="#ppt_y-#ppt_h*1.125000"/>
                                          </p:val>
                                        </p:tav>
                                        <p:tav tm="100000">
                                          <p:val>
                                            <p:strVal val="#ppt_y"/>
                                          </p:val>
                                        </p:tav>
                                      </p:tavLst>
                                    </p:anim>
                                    <p:animEffect transition="in" filter="wipe(down)">
                                      <p:cBhvr>
                                        <p:cTn id="41" dur="500"/>
                                        <p:tgtEl>
                                          <p:spTgt spid="25"/>
                                        </p:tgtEl>
                                      </p:cBhvr>
                                    </p:animEffect>
                                  </p:childTnLst>
                                </p:cTn>
                              </p:par>
                            </p:childTnLst>
                          </p:cTn>
                        </p:par>
                        <p:par>
                          <p:cTn id="42" fill="hold">
                            <p:stCondLst>
                              <p:cond delay="500"/>
                            </p:stCondLst>
                            <p:childTnLst>
                              <p:par>
                                <p:cTn id="43" presetID="2" presetClass="entr" presetSubtype="1" fill="hold" grpId="0" nodeType="afterEffect">
                                  <p:stCondLst>
                                    <p:cond delay="0"/>
                                  </p:stCondLst>
                                  <p:childTnLst>
                                    <p:set>
                                      <p:cBhvr>
                                        <p:cTn id="44" dur="1" fill="hold">
                                          <p:stCondLst>
                                            <p:cond delay="0"/>
                                          </p:stCondLst>
                                        </p:cTn>
                                        <p:tgtEl>
                                          <p:spTgt spid="10"/>
                                        </p:tgtEl>
                                        <p:attrNameLst>
                                          <p:attrName>style.visibility</p:attrName>
                                        </p:attrNameLst>
                                      </p:cBhvr>
                                      <p:to>
                                        <p:strVal val="visible"/>
                                      </p:to>
                                    </p:set>
                                    <p:anim calcmode="lin" valueType="num">
                                      <p:cBhvr additive="base">
                                        <p:cTn id="45" dur="500" fill="hold"/>
                                        <p:tgtEl>
                                          <p:spTgt spid="10"/>
                                        </p:tgtEl>
                                        <p:attrNameLst>
                                          <p:attrName>ppt_x</p:attrName>
                                        </p:attrNameLst>
                                      </p:cBhvr>
                                      <p:tavLst>
                                        <p:tav tm="0">
                                          <p:val>
                                            <p:strVal val="#ppt_x"/>
                                          </p:val>
                                        </p:tav>
                                        <p:tav tm="100000">
                                          <p:val>
                                            <p:strVal val="#ppt_x"/>
                                          </p:val>
                                        </p:tav>
                                      </p:tavLst>
                                    </p:anim>
                                    <p:anim calcmode="lin" valueType="num">
                                      <p:cBhvr additive="base">
                                        <p:cTn id="46" dur="500" fill="hold"/>
                                        <p:tgtEl>
                                          <p:spTgt spid="10"/>
                                        </p:tgtEl>
                                        <p:attrNameLst>
                                          <p:attrName>ppt_y</p:attrName>
                                        </p:attrNameLst>
                                      </p:cBhvr>
                                      <p:tavLst>
                                        <p:tav tm="0">
                                          <p:val>
                                            <p:strVal val="0-#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2" presetClass="entr" presetSubtype="8" fill="hold" nodeType="clickEffect">
                                  <p:stCondLst>
                                    <p:cond delay="0"/>
                                  </p:stCondLst>
                                  <p:childTnLst>
                                    <p:set>
                                      <p:cBhvr>
                                        <p:cTn id="50" dur="1" fill="hold">
                                          <p:stCondLst>
                                            <p:cond delay="0"/>
                                          </p:stCondLst>
                                        </p:cTn>
                                        <p:tgtEl>
                                          <p:spTgt spid="40"/>
                                        </p:tgtEl>
                                        <p:attrNameLst>
                                          <p:attrName>style.visibility</p:attrName>
                                        </p:attrNameLst>
                                      </p:cBhvr>
                                      <p:to>
                                        <p:strVal val="visible"/>
                                      </p:to>
                                    </p:set>
                                    <p:anim calcmode="lin" valueType="num">
                                      <p:cBhvr additive="base">
                                        <p:cTn id="51" dur="500"/>
                                        <p:tgtEl>
                                          <p:spTgt spid="40"/>
                                        </p:tgtEl>
                                        <p:attrNameLst>
                                          <p:attrName>ppt_x</p:attrName>
                                        </p:attrNameLst>
                                      </p:cBhvr>
                                      <p:tavLst>
                                        <p:tav tm="0">
                                          <p:val>
                                            <p:strVal val="#ppt_x-#ppt_w*1.125000"/>
                                          </p:val>
                                        </p:tav>
                                        <p:tav tm="100000">
                                          <p:val>
                                            <p:strVal val="#ppt_x"/>
                                          </p:val>
                                        </p:tav>
                                      </p:tavLst>
                                    </p:anim>
                                    <p:animEffect transition="in" filter="wipe(right)">
                                      <p:cBhvr>
                                        <p:cTn id="52" dur="500"/>
                                        <p:tgtEl>
                                          <p:spTgt spid="40"/>
                                        </p:tgtEl>
                                      </p:cBhvr>
                                    </p:animEffect>
                                  </p:childTnLst>
                                </p:cTn>
                              </p:par>
                              <p:par>
                                <p:cTn id="53" presetID="12" presetClass="entr" presetSubtype="8" fill="hold" nodeType="withEffect">
                                  <p:stCondLst>
                                    <p:cond delay="0"/>
                                  </p:stCondLst>
                                  <p:childTnLst>
                                    <p:set>
                                      <p:cBhvr>
                                        <p:cTn id="54" dur="1" fill="hold">
                                          <p:stCondLst>
                                            <p:cond delay="0"/>
                                          </p:stCondLst>
                                        </p:cTn>
                                        <p:tgtEl>
                                          <p:spTgt spid="42"/>
                                        </p:tgtEl>
                                        <p:attrNameLst>
                                          <p:attrName>style.visibility</p:attrName>
                                        </p:attrNameLst>
                                      </p:cBhvr>
                                      <p:to>
                                        <p:strVal val="visible"/>
                                      </p:to>
                                    </p:set>
                                    <p:anim calcmode="lin" valueType="num">
                                      <p:cBhvr additive="base">
                                        <p:cTn id="55" dur="500"/>
                                        <p:tgtEl>
                                          <p:spTgt spid="42"/>
                                        </p:tgtEl>
                                        <p:attrNameLst>
                                          <p:attrName>ppt_x</p:attrName>
                                        </p:attrNameLst>
                                      </p:cBhvr>
                                      <p:tavLst>
                                        <p:tav tm="0">
                                          <p:val>
                                            <p:strVal val="#ppt_x-#ppt_w*1.125000"/>
                                          </p:val>
                                        </p:tav>
                                        <p:tav tm="100000">
                                          <p:val>
                                            <p:strVal val="#ppt_x"/>
                                          </p:val>
                                        </p:tav>
                                      </p:tavLst>
                                    </p:anim>
                                    <p:animEffect transition="in" filter="wipe(right)">
                                      <p:cBhvr>
                                        <p:cTn id="56" dur="500"/>
                                        <p:tgtEl>
                                          <p:spTgt spid="42"/>
                                        </p:tgtEl>
                                      </p:cBhvr>
                                    </p:animEffect>
                                  </p:childTnLst>
                                </p:cTn>
                              </p:par>
                            </p:childTnLst>
                          </p:cTn>
                        </p:par>
                        <p:par>
                          <p:cTn id="57" fill="hold">
                            <p:stCondLst>
                              <p:cond delay="500"/>
                            </p:stCondLst>
                            <p:childTnLst>
                              <p:par>
                                <p:cTn id="58" presetID="12" presetClass="entr" presetSubtype="8" fill="hold" grpId="0" nodeType="afterEffect">
                                  <p:stCondLst>
                                    <p:cond delay="0"/>
                                  </p:stCondLst>
                                  <p:childTnLst>
                                    <p:set>
                                      <p:cBhvr>
                                        <p:cTn id="59" dur="1" fill="hold">
                                          <p:stCondLst>
                                            <p:cond delay="0"/>
                                          </p:stCondLst>
                                        </p:cTn>
                                        <p:tgtEl>
                                          <p:spTgt spid="11"/>
                                        </p:tgtEl>
                                        <p:attrNameLst>
                                          <p:attrName>style.visibility</p:attrName>
                                        </p:attrNameLst>
                                      </p:cBhvr>
                                      <p:to>
                                        <p:strVal val="visible"/>
                                      </p:to>
                                    </p:set>
                                    <p:anim calcmode="lin" valueType="num">
                                      <p:cBhvr additive="base">
                                        <p:cTn id="60" dur="500"/>
                                        <p:tgtEl>
                                          <p:spTgt spid="11"/>
                                        </p:tgtEl>
                                        <p:attrNameLst>
                                          <p:attrName>ppt_x</p:attrName>
                                        </p:attrNameLst>
                                      </p:cBhvr>
                                      <p:tavLst>
                                        <p:tav tm="0">
                                          <p:val>
                                            <p:strVal val="#ppt_x-#ppt_w*1.125000"/>
                                          </p:val>
                                        </p:tav>
                                        <p:tav tm="100000">
                                          <p:val>
                                            <p:strVal val="#ppt_x"/>
                                          </p:val>
                                        </p:tav>
                                      </p:tavLst>
                                    </p:anim>
                                    <p:animEffect transition="in" filter="wipe(right)">
                                      <p:cBhvr>
                                        <p:cTn id="61" dur="500"/>
                                        <p:tgtEl>
                                          <p:spTgt spid="11"/>
                                        </p:tgtEl>
                                      </p:cBhvr>
                                    </p:animEffect>
                                  </p:childTnLst>
                                </p:cTn>
                              </p:par>
                              <p:par>
                                <p:cTn id="62" presetID="12" presetClass="entr" presetSubtype="8" fill="hold" grpId="0" nodeType="withEffect">
                                  <p:stCondLst>
                                    <p:cond delay="0"/>
                                  </p:stCondLst>
                                  <p:childTnLst>
                                    <p:set>
                                      <p:cBhvr>
                                        <p:cTn id="63" dur="1" fill="hold">
                                          <p:stCondLst>
                                            <p:cond delay="0"/>
                                          </p:stCondLst>
                                        </p:cTn>
                                        <p:tgtEl>
                                          <p:spTgt spid="12"/>
                                        </p:tgtEl>
                                        <p:attrNameLst>
                                          <p:attrName>style.visibility</p:attrName>
                                        </p:attrNameLst>
                                      </p:cBhvr>
                                      <p:to>
                                        <p:strVal val="visible"/>
                                      </p:to>
                                    </p:set>
                                    <p:anim calcmode="lin" valueType="num">
                                      <p:cBhvr additive="base">
                                        <p:cTn id="64" dur="500"/>
                                        <p:tgtEl>
                                          <p:spTgt spid="12"/>
                                        </p:tgtEl>
                                        <p:attrNameLst>
                                          <p:attrName>ppt_x</p:attrName>
                                        </p:attrNameLst>
                                      </p:cBhvr>
                                      <p:tavLst>
                                        <p:tav tm="0">
                                          <p:val>
                                            <p:strVal val="#ppt_x-#ppt_w*1.125000"/>
                                          </p:val>
                                        </p:tav>
                                        <p:tav tm="100000">
                                          <p:val>
                                            <p:strVal val="#ppt_x"/>
                                          </p:val>
                                        </p:tav>
                                      </p:tavLst>
                                    </p:anim>
                                    <p:animEffect transition="in" filter="wipe(right)">
                                      <p:cBhvr>
                                        <p:cTn id="65" dur="500"/>
                                        <p:tgtEl>
                                          <p:spTgt spid="12"/>
                                        </p:tgtEl>
                                      </p:cBhvr>
                                    </p:animEffect>
                                  </p:childTnLst>
                                </p:cTn>
                              </p:par>
                            </p:childTnLst>
                          </p:cTn>
                        </p:par>
                      </p:childTnLst>
                    </p:cTn>
                  </p:par>
                  <p:par>
                    <p:cTn id="66" fill="hold">
                      <p:stCondLst>
                        <p:cond delay="indefinite"/>
                      </p:stCondLst>
                      <p:childTnLst>
                        <p:par>
                          <p:cTn id="67" fill="hold">
                            <p:stCondLst>
                              <p:cond delay="0"/>
                            </p:stCondLst>
                            <p:childTnLst>
                              <p:par>
                                <p:cTn id="68" presetID="12" presetClass="entr" presetSubtype="1" fill="hold" nodeType="clickEffect">
                                  <p:stCondLst>
                                    <p:cond delay="0"/>
                                  </p:stCondLst>
                                  <p:childTnLst>
                                    <p:set>
                                      <p:cBhvr>
                                        <p:cTn id="69" dur="1" fill="hold">
                                          <p:stCondLst>
                                            <p:cond delay="0"/>
                                          </p:stCondLst>
                                        </p:cTn>
                                        <p:tgtEl>
                                          <p:spTgt spid="57"/>
                                        </p:tgtEl>
                                        <p:attrNameLst>
                                          <p:attrName>style.visibility</p:attrName>
                                        </p:attrNameLst>
                                      </p:cBhvr>
                                      <p:to>
                                        <p:strVal val="visible"/>
                                      </p:to>
                                    </p:set>
                                    <p:anim calcmode="lin" valueType="num">
                                      <p:cBhvr additive="base">
                                        <p:cTn id="70" dur="500"/>
                                        <p:tgtEl>
                                          <p:spTgt spid="57"/>
                                        </p:tgtEl>
                                        <p:attrNameLst>
                                          <p:attrName>ppt_y</p:attrName>
                                        </p:attrNameLst>
                                      </p:cBhvr>
                                      <p:tavLst>
                                        <p:tav tm="0">
                                          <p:val>
                                            <p:strVal val="#ppt_y-#ppt_h*1.125000"/>
                                          </p:val>
                                        </p:tav>
                                        <p:tav tm="100000">
                                          <p:val>
                                            <p:strVal val="#ppt_y"/>
                                          </p:val>
                                        </p:tav>
                                      </p:tavLst>
                                    </p:anim>
                                    <p:animEffect transition="in" filter="wipe(down)">
                                      <p:cBhvr>
                                        <p:cTn id="71" dur="500"/>
                                        <p:tgtEl>
                                          <p:spTgt spid="57"/>
                                        </p:tgtEl>
                                      </p:cBhvr>
                                    </p:animEffect>
                                  </p:childTnLst>
                                </p:cTn>
                              </p:par>
                            </p:childTnLst>
                          </p:cTn>
                        </p:par>
                        <p:par>
                          <p:cTn id="72" fill="hold">
                            <p:stCondLst>
                              <p:cond delay="500"/>
                            </p:stCondLst>
                            <p:childTnLst>
                              <p:par>
                                <p:cTn id="73" presetID="12" presetClass="entr" presetSubtype="1" fill="hold" grpId="0" nodeType="afterEffect">
                                  <p:stCondLst>
                                    <p:cond delay="0"/>
                                  </p:stCondLst>
                                  <p:childTnLst>
                                    <p:set>
                                      <p:cBhvr>
                                        <p:cTn id="74" dur="1" fill="hold">
                                          <p:stCondLst>
                                            <p:cond delay="0"/>
                                          </p:stCondLst>
                                        </p:cTn>
                                        <p:tgtEl>
                                          <p:spTgt spid="13"/>
                                        </p:tgtEl>
                                        <p:attrNameLst>
                                          <p:attrName>style.visibility</p:attrName>
                                        </p:attrNameLst>
                                      </p:cBhvr>
                                      <p:to>
                                        <p:strVal val="visible"/>
                                      </p:to>
                                    </p:set>
                                    <p:anim calcmode="lin" valueType="num">
                                      <p:cBhvr additive="base">
                                        <p:cTn id="75" dur="500"/>
                                        <p:tgtEl>
                                          <p:spTgt spid="13"/>
                                        </p:tgtEl>
                                        <p:attrNameLst>
                                          <p:attrName>ppt_y</p:attrName>
                                        </p:attrNameLst>
                                      </p:cBhvr>
                                      <p:tavLst>
                                        <p:tav tm="0">
                                          <p:val>
                                            <p:strVal val="#ppt_y-#ppt_h*1.125000"/>
                                          </p:val>
                                        </p:tav>
                                        <p:tav tm="100000">
                                          <p:val>
                                            <p:strVal val="#ppt_y"/>
                                          </p:val>
                                        </p:tav>
                                      </p:tavLst>
                                    </p:anim>
                                    <p:animEffect transition="in" filter="wipe(down)">
                                      <p:cBhvr>
                                        <p:cTn id="76" dur="500"/>
                                        <p:tgtEl>
                                          <p:spTgt spid="13"/>
                                        </p:tgtEl>
                                      </p:cBhvr>
                                    </p:animEffect>
                                  </p:childTnLst>
                                </p:cTn>
                              </p:par>
                            </p:childTnLst>
                          </p:cTn>
                        </p:par>
                      </p:childTnLst>
                    </p:cTn>
                  </p:par>
                  <p:par>
                    <p:cTn id="77" fill="hold">
                      <p:stCondLst>
                        <p:cond delay="indefinite"/>
                      </p:stCondLst>
                      <p:childTnLst>
                        <p:par>
                          <p:cTn id="78" fill="hold">
                            <p:stCondLst>
                              <p:cond delay="0"/>
                            </p:stCondLst>
                            <p:childTnLst>
                              <p:par>
                                <p:cTn id="79" presetID="12" presetClass="entr" presetSubtype="8" fill="hold" nodeType="clickEffect">
                                  <p:stCondLst>
                                    <p:cond delay="0"/>
                                  </p:stCondLst>
                                  <p:childTnLst>
                                    <p:set>
                                      <p:cBhvr>
                                        <p:cTn id="80" dur="1" fill="hold">
                                          <p:stCondLst>
                                            <p:cond delay="0"/>
                                          </p:stCondLst>
                                        </p:cTn>
                                        <p:tgtEl>
                                          <p:spTgt spid="60"/>
                                        </p:tgtEl>
                                        <p:attrNameLst>
                                          <p:attrName>style.visibility</p:attrName>
                                        </p:attrNameLst>
                                      </p:cBhvr>
                                      <p:to>
                                        <p:strVal val="visible"/>
                                      </p:to>
                                    </p:set>
                                    <p:anim calcmode="lin" valueType="num">
                                      <p:cBhvr additive="base">
                                        <p:cTn id="81" dur="500"/>
                                        <p:tgtEl>
                                          <p:spTgt spid="60"/>
                                        </p:tgtEl>
                                        <p:attrNameLst>
                                          <p:attrName>ppt_x</p:attrName>
                                        </p:attrNameLst>
                                      </p:cBhvr>
                                      <p:tavLst>
                                        <p:tav tm="0">
                                          <p:val>
                                            <p:strVal val="#ppt_x-#ppt_w*1.125000"/>
                                          </p:val>
                                        </p:tav>
                                        <p:tav tm="100000">
                                          <p:val>
                                            <p:strVal val="#ppt_x"/>
                                          </p:val>
                                        </p:tav>
                                      </p:tavLst>
                                    </p:anim>
                                    <p:animEffect transition="in" filter="wipe(right)">
                                      <p:cBhvr>
                                        <p:cTn id="82" dur="500"/>
                                        <p:tgtEl>
                                          <p:spTgt spid="60"/>
                                        </p:tgtEl>
                                      </p:cBhvr>
                                    </p:animEffect>
                                  </p:childTnLst>
                                </p:cTn>
                              </p:par>
                            </p:childTnLst>
                          </p:cTn>
                        </p:par>
                        <p:par>
                          <p:cTn id="83" fill="hold">
                            <p:stCondLst>
                              <p:cond delay="500"/>
                            </p:stCondLst>
                            <p:childTnLst>
                              <p:par>
                                <p:cTn id="84" presetID="12" presetClass="entr" presetSubtype="8" fill="hold" grpId="0" nodeType="afterEffect">
                                  <p:stCondLst>
                                    <p:cond delay="0"/>
                                  </p:stCondLst>
                                  <p:childTnLst>
                                    <p:set>
                                      <p:cBhvr>
                                        <p:cTn id="85" dur="1" fill="hold">
                                          <p:stCondLst>
                                            <p:cond delay="0"/>
                                          </p:stCondLst>
                                        </p:cTn>
                                        <p:tgtEl>
                                          <p:spTgt spid="14"/>
                                        </p:tgtEl>
                                        <p:attrNameLst>
                                          <p:attrName>style.visibility</p:attrName>
                                        </p:attrNameLst>
                                      </p:cBhvr>
                                      <p:to>
                                        <p:strVal val="visible"/>
                                      </p:to>
                                    </p:set>
                                    <p:anim calcmode="lin" valueType="num">
                                      <p:cBhvr additive="base">
                                        <p:cTn id="86" dur="500"/>
                                        <p:tgtEl>
                                          <p:spTgt spid="14"/>
                                        </p:tgtEl>
                                        <p:attrNameLst>
                                          <p:attrName>ppt_x</p:attrName>
                                        </p:attrNameLst>
                                      </p:cBhvr>
                                      <p:tavLst>
                                        <p:tav tm="0">
                                          <p:val>
                                            <p:strVal val="#ppt_x-#ppt_w*1.125000"/>
                                          </p:val>
                                        </p:tav>
                                        <p:tav tm="100000">
                                          <p:val>
                                            <p:strVal val="#ppt_x"/>
                                          </p:val>
                                        </p:tav>
                                      </p:tavLst>
                                    </p:anim>
                                    <p:animEffect transition="in" filter="wipe(right)">
                                      <p:cBhvr>
                                        <p:cTn id="87" dur="500"/>
                                        <p:tgtEl>
                                          <p:spTgt spid="14"/>
                                        </p:tgtEl>
                                      </p:cBhvr>
                                    </p:animEffect>
                                  </p:childTnLst>
                                </p:cTn>
                              </p:par>
                            </p:childTnLst>
                          </p:cTn>
                        </p:par>
                      </p:childTnLst>
                    </p:cTn>
                  </p:par>
                  <p:par>
                    <p:cTn id="88" fill="hold">
                      <p:stCondLst>
                        <p:cond delay="indefinite"/>
                      </p:stCondLst>
                      <p:childTnLst>
                        <p:par>
                          <p:cTn id="89" fill="hold">
                            <p:stCondLst>
                              <p:cond delay="0"/>
                            </p:stCondLst>
                            <p:childTnLst>
                              <p:par>
                                <p:cTn id="90" presetID="12" presetClass="entr" presetSubtype="1" fill="hold" grpId="0" nodeType="clickEffect">
                                  <p:stCondLst>
                                    <p:cond delay="0"/>
                                  </p:stCondLst>
                                  <p:childTnLst>
                                    <p:set>
                                      <p:cBhvr>
                                        <p:cTn id="91" dur="1" fill="hold">
                                          <p:stCondLst>
                                            <p:cond delay="0"/>
                                          </p:stCondLst>
                                        </p:cTn>
                                        <p:tgtEl>
                                          <p:spTgt spid="16"/>
                                        </p:tgtEl>
                                        <p:attrNameLst>
                                          <p:attrName>style.visibility</p:attrName>
                                        </p:attrNameLst>
                                      </p:cBhvr>
                                      <p:to>
                                        <p:strVal val="visible"/>
                                      </p:to>
                                    </p:set>
                                    <p:anim calcmode="lin" valueType="num">
                                      <p:cBhvr additive="base">
                                        <p:cTn id="92" dur="500"/>
                                        <p:tgtEl>
                                          <p:spTgt spid="16"/>
                                        </p:tgtEl>
                                        <p:attrNameLst>
                                          <p:attrName>ppt_y</p:attrName>
                                        </p:attrNameLst>
                                      </p:cBhvr>
                                      <p:tavLst>
                                        <p:tav tm="0">
                                          <p:val>
                                            <p:strVal val="#ppt_y-#ppt_h*1.125000"/>
                                          </p:val>
                                        </p:tav>
                                        <p:tav tm="100000">
                                          <p:val>
                                            <p:strVal val="#ppt_y"/>
                                          </p:val>
                                        </p:tav>
                                      </p:tavLst>
                                    </p:anim>
                                    <p:animEffect transition="in" filter="wipe(down)">
                                      <p:cBhvr>
                                        <p:cTn id="93" dur="500"/>
                                        <p:tgtEl>
                                          <p:spTgt spid="16"/>
                                        </p:tgtEl>
                                      </p:cBhvr>
                                    </p:animEffect>
                                  </p:childTnLst>
                                </p:cTn>
                              </p:par>
                            </p:childTnLst>
                          </p:cTn>
                        </p:par>
                        <p:par>
                          <p:cTn id="94" fill="hold">
                            <p:stCondLst>
                              <p:cond delay="500"/>
                            </p:stCondLst>
                            <p:childTnLst>
                              <p:par>
                                <p:cTn id="95" presetID="12" presetClass="entr" presetSubtype="1" fill="hold" nodeType="afterEffect">
                                  <p:stCondLst>
                                    <p:cond delay="0"/>
                                  </p:stCondLst>
                                  <p:childTnLst>
                                    <p:set>
                                      <p:cBhvr>
                                        <p:cTn id="96" dur="1" fill="hold">
                                          <p:stCondLst>
                                            <p:cond delay="0"/>
                                          </p:stCondLst>
                                        </p:cTn>
                                        <p:tgtEl>
                                          <p:spTgt spid="63"/>
                                        </p:tgtEl>
                                        <p:attrNameLst>
                                          <p:attrName>style.visibility</p:attrName>
                                        </p:attrNameLst>
                                      </p:cBhvr>
                                      <p:to>
                                        <p:strVal val="visible"/>
                                      </p:to>
                                    </p:set>
                                    <p:anim calcmode="lin" valueType="num">
                                      <p:cBhvr additive="base">
                                        <p:cTn id="97" dur="500"/>
                                        <p:tgtEl>
                                          <p:spTgt spid="63"/>
                                        </p:tgtEl>
                                        <p:attrNameLst>
                                          <p:attrName>ppt_y</p:attrName>
                                        </p:attrNameLst>
                                      </p:cBhvr>
                                      <p:tavLst>
                                        <p:tav tm="0">
                                          <p:val>
                                            <p:strVal val="#ppt_y-#ppt_h*1.125000"/>
                                          </p:val>
                                        </p:tav>
                                        <p:tav tm="100000">
                                          <p:val>
                                            <p:strVal val="#ppt_y"/>
                                          </p:val>
                                        </p:tav>
                                      </p:tavLst>
                                    </p:anim>
                                    <p:animEffect transition="in" filter="wipe(down)">
                                      <p:cBhvr>
                                        <p:cTn id="98" dur="500"/>
                                        <p:tgtEl>
                                          <p:spTgt spid="63"/>
                                        </p:tgtEl>
                                      </p:cBhvr>
                                    </p:animEffect>
                                  </p:childTnLst>
                                </p:cTn>
                              </p:par>
                            </p:childTnLst>
                          </p:cTn>
                        </p:par>
                      </p:childTnLst>
                    </p:cTn>
                  </p:par>
                  <p:par>
                    <p:cTn id="99" fill="hold">
                      <p:stCondLst>
                        <p:cond delay="indefinite"/>
                      </p:stCondLst>
                      <p:childTnLst>
                        <p:par>
                          <p:cTn id="100" fill="hold">
                            <p:stCondLst>
                              <p:cond delay="0"/>
                            </p:stCondLst>
                            <p:childTnLst>
                              <p:par>
                                <p:cTn id="101" presetID="12" presetClass="entr" presetSubtype="8" fill="hold" nodeType="clickEffect">
                                  <p:stCondLst>
                                    <p:cond delay="0"/>
                                  </p:stCondLst>
                                  <p:childTnLst>
                                    <p:set>
                                      <p:cBhvr>
                                        <p:cTn id="102" dur="1" fill="hold">
                                          <p:stCondLst>
                                            <p:cond delay="0"/>
                                          </p:stCondLst>
                                        </p:cTn>
                                        <p:tgtEl>
                                          <p:spTgt spid="66"/>
                                        </p:tgtEl>
                                        <p:attrNameLst>
                                          <p:attrName>style.visibility</p:attrName>
                                        </p:attrNameLst>
                                      </p:cBhvr>
                                      <p:to>
                                        <p:strVal val="visible"/>
                                      </p:to>
                                    </p:set>
                                    <p:anim calcmode="lin" valueType="num">
                                      <p:cBhvr additive="base">
                                        <p:cTn id="103" dur="500"/>
                                        <p:tgtEl>
                                          <p:spTgt spid="66"/>
                                        </p:tgtEl>
                                        <p:attrNameLst>
                                          <p:attrName>ppt_x</p:attrName>
                                        </p:attrNameLst>
                                      </p:cBhvr>
                                      <p:tavLst>
                                        <p:tav tm="0">
                                          <p:val>
                                            <p:strVal val="#ppt_x-#ppt_w*1.125000"/>
                                          </p:val>
                                        </p:tav>
                                        <p:tav tm="100000">
                                          <p:val>
                                            <p:strVal val="#ppt_x"/>
                                          </p:val>
                                        </p:tav>
                                      </p:tavLst>
                                    </p:anim>
                                    <p:animEffect transition="in" filter="wipe(right)">
                                      <p:cBhvr>
                                        <p:cTn id="104" dur="500"/>
                                        <p:tgtEl>
                                          <p:spTgt spid="66"/>
                                        </p:tgtEl>
                                      </p:cBhvr>
                                    </p:animEffect>
                                  </p:childTnLst>
                                </p:cTn>
                              </p:par>
                            </p:childTnLst>
                          </p:cTn>
                        </p:par>
                        <p:par>
                          <p:cTn id="105" fill="hold">
                            <p:stCondLst>
                              <p:cond delay="500"/>
                            </p:stCondLst>
                            <p:childTnLst>
                              <p:par>
                                <p:cTn id="106" presetID="12" presetClass="entr" presetSubtype="8" fill="hold" grpId="0" nodeType="afterEffect">
                                  <p:stCondLst>
                                    <p:cond delay="0"/>
                                  </p:stCondLst>
                                  <p:childTnLst>
                                    <p:set>
                                      <p:cBhvr>
                                        <p:cTn id="107" dur="1" fill="hold">
                                          <p:stCondLst>
                                            <p:cond delay="0"/>
                                          </p:stCondLst>
                                        </p:cTn>
                                        <p:tgtEl>
                                          <p:spTgt spid="17"/>
                                        </p:tgtEl>
                                        <p:attrNameLst>
                                          <p:attrName>style.visibility</p:attrName>
                                        </p:attrNameLst>
                                      </p:cBhvr>
                                      <p:to>
                                        <p:strVal val="visible"/>
                                      </p:to>
                                    </p:set>
                                    <p:anim calcmode="lin" valueType="num">
                                      <p:cBhvr additive="base">
                                        <p:cTn id="108" dur="500"/>
                                        <p:tgtEl>
                                          <p:spTgt spid="17"/>
                                        </p:tgtEl>
                                        <p:attrNameLst>
                                          <p:attrName>ppt_x</p:attrName>
                                        </p:attrNameLst>
                                      </p:cBhvr>
                                      <p:tavLst>
                                        <p:tav tm="0">
                                          <p:val>
                                            <p:strVal val="#ppt_x-#ppt_w*1.125000"/>
                                          </p:val>
                                        </p:tav>
                                        <p:tav tm="100000">
                                          <p:val>
                                            <p:strVal val="#ppt_x"/>
                                          </p:val>
                                        </p:tav>
                                      </p:tavLst>
                                    </p:anim>
                                    <p:animEffect transition="in" filter="wipe(right)">
                                      <p:cBhvr>
                                        <p:cTn id="10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6" grpId="0" animBg="1"/>
      <p:bldP spid="1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End-sequencing solution</a:t>
            </a:r>
            <a:endParaRPr lang="en-US" dirty="0"/>
          </a:p>
        </p:txBody>
      </p:sp>
      <p:pic>
        <p:nvPicPr>
          <p:cNvPr id="3" name="Picture 2" descr="xample.data.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1800" y="1054100"/>
            <a:ext cx="5486400" cy="1943100"/>
          </a:xfrm>
          <a:prstGeom prst="rect">
            <a:avLst/>
          </a:prstGeom>
        </p:spPr>
      </p:pic>
      <p:pic>
        <p:nvPicPr>
          <p:cNvPr id="4" name="Picture 3" descr="aggregation.a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3467100"/>
            <a:ext cx="4743450" cy="2876550"/>
          </a:xfrm>
          <a:prstGeom prst="rect">
            <a:avLst/>
          </a:prstGeom>
        </p:spPr>
      </p:pic>
    </p:spTree>
    <p:extLst>
      <p:ext uri="{BB962C8B-B14F-4D97-AF65-F5344CB8AC3E}">
        <p14:creationId xmlns:p14="http://schemas.microsoft.com/office/powerpoint/2010/main" val="37585016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extBox 55"/>
          <p:cNvSpPr txBox="1"/>
          <p:nvPr/>
        </p:nvSpPr>
        <p:spPr>
          <a:xfrm>
            <a:off x="990600" y="6019800"/>
            <a:ext cx="184666" cy="369332"/>
          </a:xfrm>
          <a:prstGeom prst="rect">
            <a:avLst/>
          </a:prstGeom>
          <a:noFill/>
        </p:spPr>
        <p:txBody>
          <a:bodyPr wrap="none" rtlCol="0">
            <a:spAutoFit/>
          </a:bodyPr>
          <a:lstStyle/>
          <a:p>
            <a:endParaRPr lang="en-US" dirty="0"/>
          </a:p>
        </p:txBody>
      </p:sp>
      <p:sp>
        <p:nvSpPr>
          <p:cNvPr id="10" name="TextBox 9"/>
          <p:cNvSpPr txBox="1"/>
          <p:nvPr/>
        </p:nvSpPr>
        <p:spPr>
          <a:xfrm>
            <a:off x="533401" y="1295400"/>
            <a:ext cx="7924799" cy="5401478"/>
          </a:xfrm>
          <a:prstGeom prst="rect">
            <a:avLst/>
          </a:prstGeom>
          <a:noFill/>
        </p:spPr>
        <p:txBody>
          <a:bodyPr wrap="square" rtlCol="0">
            <a:spAutoFit/>
          </a:bodyPr>
          <a:lstStyle/>
          <a:p>
            <a:pPr marL="342900" indent="-342900">
              <a:spcAft>
                <a:spcPts val="1800"/>
              </a:spcAft>
              <a:buFont typeface="Arial"/>
              <a:buChar char="•"/>
            </a:pPr>
            <a:r>
              <a:rPr lang="en-US" sz="2400" dirty="0" smtClean="0">
                <a:solidFill>
                  <a:schemeClr val="bg1">
                    <a:lumMod val="65000"/>
                  </a:schemeClr>
                </a:solidFill>
              </a:rPr>
              <a:t>Read mapping (alignment): Placing short reads in the genome</a:t>
            </a:r>
          </a:p>
          <a:p>
            <a:pPr marL="342900" indent="-342900">
              <a:spcAft>
                <a:spcPts val="1800"/>
              </a:spcAft>
              <a:buFont typeface="Arial"/>
              <a:buChar char="•"/>
            </a:pPr>
            <a:r>
              <a:rPr lang="en-US" sz="2400" dirty="0" smtClean="0">
                <a:solidFill>
                  <a:srgbClr val="000000"/>
                </a:solidFill>
              </a:rPr>
              <a:t>Quantification: </a:t>
            </a:r>
          </a:p>
          <a:p>
            <a:pPr marL="800100" lvl="1" indent="-342900">
              <a:lnSpc>
                <a:spcPct val="80000"/>
              </a:lnSpc>
              <a:spcAft>
                <a:spcPts val="1800"/>
              </a:spcAft>
              <a:buFont typeface="Arial"/>
              <a:buChar char="•"/>
            </a:pPr>
            <a:r>
              <a:rPr lang="en-US" sz="2400" dirty="0">
                <a:solidFill>
                  <a:srgbClr val="000000"/>
                </a:solidFill>
              </a:rPr>
              <a:t>Transcript relative abundance estimation</a:t>
            </a:r>
          </a:p>
          <a:p>
            <a:pPr marL="800100" lvl="1" indent="-342900">
              <a:lnSpc>
                <a:spcPct val="80000"/>
              </a:lnSpc>
              <a:spcAft>
                <a:spcPts val="1800"/>
              </a:spcAft>
              <a:buFont typeface="Arial"/>
              <a:buChar char="•"/>
            </a:pPr>
            <a:r>
              <a:rPr lang="en-US" sz="2400" dirty="0" smtClean="0">
                <a:solidFill>
                  <a:srgbClr val="000000"/>
                </a:solidFill>
              </a:rPr>
              <a:t>Determining whether a gene is expressed </a:t>
            </a:r>
          </a:p>
          <a:p>
            <a:pPr marL="800100" lvl="1" indent="-342900">
              <a:lnSpc>
                <a:spcPct val="80000"/>
              </a:lnSpc>
              <a:spcAft>
                <a:spcPts val="1800"/>
              </a:spcAft>
              <a:buFont typeface="Arial"/>
              <a:buChar char="•"/>
            </a:pPr>
            <a:r>
              <a:rPr lang="en-US" sz="2400" u="sng" dirty="0" smtClean="0">
                <a:solidFill>
                  <a:srgbClr val="000000"/>
                </a:solidFill>
              </a:rPr>
              <a:t>Normalization</a:t>
            </a:r>
          </a:p>
          <a:p>
            <a:pPr marL="800100" lvl="1" indent="-342900">
              <a:lnSpc>
                <a:spcPct val="80000"/>
              </a:lnSpc>
              <a:spcAft>
                <a:spcPts val="1800"/>
              </a:spcAft>
              <a:buFont typeface="Arial"/>
              <a:buChar char="•"/>
            </a:pPr>
            <a:r>
              <a:rPr lang="en-US" sz="2400" dirty="0" smtClean="0">
                <a:solidFill>
                  <a:srgbClr val="000000"/>
                </a:solidFill>
              </a:rPr>
              <a:t>Finding genes/transcripts that are differentially represented between two or more samples.</a:t>
            </a:r>
          </a:p>
          <a:p>
            <a:pPr marL="342900" indent="-342900">
              <a:spcAft>
                <a:spcPts val="1800"/>
              </a:spcAft>
              <a:buFont typeface="Arial"/>
              <a:buChar char="•"/>
            </a:pPr>
            <a:r>
              <a:rPr lang="en-US" sz="2400" dirty="0">
                <a:solidFill>
                  <a:srgbClr val="A6A6A6"/>
                </a:solidFill>
              </a:rPr>
              <a:t>Reconstruction: Finding the regions that originated the reads</a:t>
            </a:r>
          </a:p>
          <a:p>
            <a:pPr lvl="1">
              <a:spcAft>
                <a:spcPts val="1800"/>
              </a:spcAft>
              <a:buFont typeface="Arial"/>
              <a:buChar char="•"/>
            </a:pPr>
            <a:endParaRPr lang="en-US" sz="2400" dirty="0">
              <a:solidFill>
                <a:schemeClr val="bg1">
                  <a:lumMod val="65000"/>
                </a:schemeClr>
              </a:solidFill>
            </a:endParaRPr>
          </a:p>
        </p:txBody>
      </p:sp>
      <p:sp>
        <p:nvSpPr>
          <p:cNvPr id="8" name="Title 7"/>
          <p:cNvSpPr>
            <a:spLocks noGrp="1"/>
          </p:cNvSpPr>
          <p:nvPr>
            <p:ph type="title"/>
          </p:nvPr>
        </p:nvSpPr>
        <p:spPr/>
        <p:txBody>
          <a:bodyPr>
            <a:normAutofit/>
          </a:bodyPr>
          <a:lstStyle/>
          <a:p>
            <a:r>
              <a:rPr lang="en-US" dirty="0" smtClean="0">
                <a:latin typeface="Gill Sans MT" pitchFamily="34" charset="0"/>
              </a:rPr>
              <a:t>Analysis of counting data requires 3 broad tasks</a:t>
            </a:r>
            <a:endParaRPr lang="en-US" dirty="0"/>
          </a:p>
        </p:txBody>
      </p:sp>
    </p:spTree>
    <p:extLst>
      <p:ext uri="{BB962C8B-B14F-4D97-AF65-F5344CB8AC3E}">
        <p14:creationId xmlns:p14="http://schemas.microsoft.com/office/powerpoint/2010/main" val="208882277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Sample composition impacts transcript </a:t>
            </a:r>
            <a:r>
              <a:rPr lang="en-US" b="1" i="1" dirty="0" smtClean="0"/>
              <a:t>relative</a:t>
            </a:r>
            <a:r>
              <a:rPr lang="en-US" dirty="0" smtClean="0"/>
              <a:t> abundance</a:t>
            </a:r>
            <a:endParaRPr lang="en-US" dirty="0"/>
          </a:p>
        </p:txBody>
      </p:sp>
      <p:sp>
        <p:nvSpPr>
          <p:cNvPr id="4" name="Oval 3"/>
          <p:cNvSpPr/>
          <p:nvPr/>
        </p:nvSpPr>
        <p:spPr>
          <a:xfrm>
            <a:off x="598530" y="2175289"/>
            <a:ext cx="3488989" cy="2934450"/>
          </a:xfrm>
          <a:prstGeom prst="ellipse">
            <a:avLst/>
          </a:prstGeom>
          <a:noFill/>
          <a:ln w="38100">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flipV="1">
            <a:off x="978085" y="3241035"/>
            <a:ext cx="306564" cy="14599"/>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flipV="1">
            <a:off x="1130485" y="3393435"/>
            <a:ext cx="306564" cy="14599"/>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V="1">
            <a:off x="1588567" y="3216460"/>
            <a:ext cx="306564" cy="1459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2700682" y="3868803"/>
            <a:ext cx="189778" cy="277385"/>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rot="5400000">
            <a:off x="2991774" y="3846009"/>
            <a:ext cx="189778" cy="277385"/>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2830292" y="3612427"/>
            <a:ext cx="189778" cy="277385"/>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5400000">
            <a:off x="2531901" y="4007496"/>
            <a:ext cx="189778" cy="277385"/>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2488097" y="2890652"/>
            <a:ext cx="459873" cy="43798"/>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2640497" y="3043052"/>
            <a:ext cx="459873" cy="43798"/>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4458894" y="2145202"/>
            <a:ext cx="3488989" cy="2934450"/>
          </a:xfrm>
          <a:prstGeom prst="ellipse">
            <a:avLst/>
          </a:prstGeom>
          <a:noFill/>
          <a:ln w="38100">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p:cNvCxnSpPr/>
          <p:nvPr/>
        </p:nvCxnSpPr>
        <p:spPr>
          <a:xfrm flipV="1">
            <a:off x="4838449" y="3210948"/>
            <a:ext cx="306564" cy="14599"/>
          </a:xfrm>
          <a:prstGeom prst="line">
            <a:avLst/>
          </a:prstGeom>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4990849" y="3363348"/>
            <a:ext cx="306564" cy="14599"/>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V="1">
            <a:off x="5448931" y="3186373"/>
            <a:ext cx="306564" cy="14599"/>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6561046" y="3838716"/>
            <a:ext cx="189778" cy="277385"/>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rot="5400000">
            <a:off x="6852138" y="3815922"/>
            <a:ext cx="189778" cy="277385"/>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6690656" y="3582340"/>
            <a:ext cx="189778" cy="277385"/>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rot="5400000">
            <a:off x="6392265" y="3977409"/>
            <a:ext cx="189778" cy="277385"/>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6348461" y="2860565"/>
            <a:ext cx="459873" cy="43798"/>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6500861" y="3012965"/>
            <a:ext cx="459873" cy="43798"/>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sp>
        <p:nvSpPr>
          <p:cNvPr id="30" name="TextBox 29"/>
          <p:cNvSpPr txBox="1"/>
          <p:nvPr/>
        </p:nvSpPr>
        <p:spPr>
          <a:xfrm>
            <a:off x="1955940" y="5430923"/>
            <a:ext cx="1109010" cy="369332"/>
          </a:xfrm>
          <a:prstGeom prst="rect">
            <a:avLst/>
          </a:prstGeom>
          <a:noFill/>
        </p:spPr>
        <p:txBody>
          <a:bodyPr wrap="none" rtlCol="0">
            <a:spAutoFit/>
          </a:bodyPr>
          <a:lstStyle/>
          <a:p>
            <a:r>
              <a:rPr lang="en-US" dirty="0" smtClean="0"/>
              <a:t>Cell type I</a:t>
            </a:r>
            <a:endParaRPr lang="en-US" dirty="0"/>
          </a:p>
        </p:txBody>
      </p:sp>
      <p:sp>
        <p:nvSpPr>
          <p:cNvPr id="31" name="TextBox 30"/>
          <p:cNvSpPr txBox="1"/>
          <p:nvPr/>
        </p:nvSpPr>
        <p:spPr>
          <a:xfrm>
            <a:off x="5793565" y="5430923"/>
            <a:ext cx="1167169" cy="369332"/>
          </a:xfrm>
          <a:prstGeom prst="rect">
            <a:avLst/>
          </a:prstGeom>
          <a:noFill/>
        </p:spPr>
        <p:txBody>
          <a:bodyPr wrap="none" rtlCol="0">
            <a:spAutoFit/>
          </a:bodyPr>
          <a:lstStyle/>
          <a:p>
            <a:r>
              <a:rPr lang="en-US" dirty="0" smtClean="0"/>
              <a:t>Cell type II</a:t>
            </a:r>
            <a:endParaRPr lang="en-US" dirty="0"/>
          </a:p>
        </p:txBody>
      </p:sp>
      <p:cxnSp>
        <p:nvCxnSpPr>
          <p:cNvPr id="33" name="Straight Connector 32"/>
          <p:cNvCxnSpPr/>
          <p:nvPr/>
        </p:nvCxnSpPr>
        <p:spPr>
          <a:xfrm>
            <a:off x="4990849" y="3889812"/>
            <a:ext cx="458082" cy="159692"/>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5143249" y="4042212"/>
            <a:ext cx="458082" cy="159692"/>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5295649" y="4194612"/>
            <a:ext cx="458082" cy="159692"/>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5448049" y="4347012"/>
            <a:ext cx="458082" cy="159692"/>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5600449" y="4499412"/>
            <a:ext cx="458082" cy="159692"/>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5752849" y="4651812"/>
            <a:ext cx="458082" cy="159692"/>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p:nvCxnSpPr>
        <p:spPr>
          <a:xfrm>
            <a:off x="5905249" y="4804212"/>
            <a:ext cx="458082" cy="159692"/>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5105400" y="4495800"/>
            <a:ext cx="458082" cy="159692"/>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066608" y="4354304"/>
            <a:ext cx="458082" cy="159692"/>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1134833" y="6172200"/>
            <a:ext cx="6942367" cy="661317"/>
          </a:xfrm>
          <a:prstGeom prst="rect">
            <a:avLst/>
          </a:prstGeom>
          <a:solidFill>
            <a:schemeClr val="bg1">
              <a:lumMod val="85000"/>
            </a:schemeClr>
          </a:solidFill>
        </p:spPr>
        <p:txBody>
          <a:bodyPr wrap="square" rtlCol="0">
            <a:spAutoFit/>
          </a:bodyPr>
          <a:lstStyle/>
          <a:p>
            <a:pPr algn="ctr"/>
            <a:r>
              <a:rPr lang="en-US" b="1" dirty="0" smtClean="0"/>
              <a:t>Normalizing by total reads does not work well for samples with very different RNA composition</a:t>
            </a:r>
            <a:endParaRPr lang="en-US" b="1" dirty="0"/>
          </a:p>
        </p:txBody>
      </p:sp>
    </p:spTree>
    <p:extLst>
      <p:ext uri="{BB962C8B-B14F-4D97-AF65-F5344CB8AC3E}">
        <p14:creationId xmlns:p14="http://schemas.microsoft.com/office/powerpoint/2010/main" val="194939036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nodeType="afterEffect">
                                  <p:stCondLst>
                                    <p:cond delay="0"/>
                                  </p:stCondLst>
                                  <p:childTnLst>
                                    <p:set>
                                      <p:cBhvr>
                                        <p:cTn id="27" dur="1" fill="hold">
                                          <p:stCondLst>
                                            <p:cond delay="0"/>
                                          </p:stCondLst>
                                        </p:cTn>
                                        <p:tgtEl>
                                          <p:spTgt spid="33"/>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nodeType="afterEffect">
                                  <p:stCondLst>
                                    <p:cond delay="200"/>
                                  </p:stCondLst>
                                  <p:childTnLst>
                                    <p:set>
                                      <p:cBhvr>
                                        <p:cTn id="30" dur="1" fill="hold">
                                          <p:stCondLst>
                                            <p:cond delay="0"/>
                                          </p:stCondLst>
                                        </p:cTn>
                                        <p:tgtEl>
                                          <p:spTgt spid="34"/>
                                        </p:tgtEl>
                                        <p:attrNameLst>
                                          <p:attrName>style.visibility</p:attrName>
                                        </p:attrNameLst>
                                      </p:cBhvr>
                                      <p:to>
                                        <p:strVal val="visible"/>
                                      </p:to>
                                    </p:set>
                                  </p:childTnLst>
                                </p:cTn>
                              </p:par>
                            </p:childTnLst>
                          </p:cTn>
                        </p:par>
                        <p:par>
                          <p:cTn id="31" fill="hold">
                            <p:stCondLst>
                              <p:cond delay="200"/>
                            </p:stCondLst>
                            <p:childTnLst>
                              <p:par>
                                <p:cTn id="32" presetID="1" presetClass="entr" presetSubtype="0" fill="hold" nodeType="afterEffect">
                                  <p:stCondLst>
                                    <p:cond delay="200"/>
                                  </p:stCondLst>
                                  <p:childTnLst>
                                    <p:set>
                                      <p:cBhvr>
                                        <p:cTn id="33" dur="1" fill="hold">
                                          <p:stCondLst>
                                            <p:cond delay="0"/>
                                          </p:stCondLst>
                                        </p:cTn>
                                        <p:tgtEl>
                                          <p:spTgt spid="35"/>
                                        </p:tgtEl>
                                        <p:attrNameLst>
                                          <p:attrName>style.visibility</p:attrName>
                                        </p:attrNameLst>
                                      </p:cBhvr>
                                      <p:to>
                                        <p:strVal val="visible"/>
                                      </p:to>
                                    </p:set>
                                  </p:childTnLst>
                                </p:cTn>
                              </p:par>
                            </p:childTnLst>
                          </p:cTn>
                        </p:par>
                        <p:par>
                          <p:cTn id="34" fill="hold">
                            <p:stCondLst>
                              <p:cond delay="400"/>
                            </p:stCondLst>
                            <p:childTnLst>
                              <p:par>
                                <p:cTn id="35" presetID="1" presetClass="entr" presetSubtype="0" fill="hold" nodeType="afterEffect">
                                  <p:stCondLst>
                                    <p:cond delay="200"/>
                                  </p:stCondLst>
                                  <p:childTnLst>
                                    <p:set>
                                      <p:cBhvr>
                                        <p:cTn id="36" dur="1" fill="hold">
                                          <p:stCondLst>
                                            <p:cond delay="0"/>
                                          </p:stCondLst>
                                        </p:cTn>
                                        <p:tgtEl>
                                          <p:spTgt spid="36"/>
                                        </p:tgtEl>
                                        <p:attrNameLst>
                                          <p:attrName>style.visibility</p:attrName>
                                        </p:attrNameLst>
                                      </p:cBhvr>
                                      <p:to>
                                        <p:strVal val="visible"/>
                                      </p:to>
                                    </p:set>
                                  </p:childTnLst>
                                </p:cTn>
                              </p:par>
                            </p:childTnLst>
                          </p:cTn>
                        </p:par>
                        <p:par>
                          <p:cTn id="37" fill="hold">
                            <p:stCondLst>
                              <p:cond delay="600"/>
                            </p:stCondLst>
                            <p:childTnLst>
                              <p:par>
                                <p:cTn id="38" presetID="1" presetClass="entr" presetSubtype="0" fill="hold" nodeType="afterEffect">
                                  <p:stCondLst>
                                    <p:cond delay="200"/>
                                  </p:stCondLst>
                                  <p:childTnLst>
                                    <p:set>
                                      <p:cBhvr>
                                        <p:cTn id="39" dur="1" fill="hold">
                                          <p:stCondLst>
                                            <p:cond delay="0"/>
                                          </p:stCondLst>
                                        </p:cTn>
                                        <p:tgtEl>
                                          <p:spTgt spid="37"/>
                                        </p:tgtEl>
                                        <p:attrNameLst>
                                          <p:attrName>style.visibility</p:attrName>
                                        </p:attrNameLst>
                                      </p:cBhvr>
                                      <p:to>
                                        <p:strVal val="visible"/>
                                      </p:to>
                                    </p:set>
                                  </p:childTnLst>
                                </p:cTn>
                              </p:par>
                            </p:childTnLst>
                          </p:cTn>
                        </p:par>
                        <p:par>
                          <p:cTn id="40" fill="hold">
                            <p:stCondLst>
                              <p:cond delay="800"/>
                            </p:stCondLst>
                            <p:childTnLst>
                              <p:par>
                                <p:cTn id="41" presetID="1" presetClass="entr" presetSubtype="0" fill="hold" nodeType="afterEffect">
                                  <p:stCondLst>
                                    <p:cond delay="0"/>
                                  </p:stCondLst>
                                  <p:childTnLst>
                                    <p:set>
                                      <p:cBhvr>
                                        <p:cTn id="42" dur="1" fill="hold">
                                          <p:stCondLst>
                                            <p:cond delay="0"/>
                                          </p:stCondLst>
                                        </p:cTn>
                                        <p:tgtEl>
                                          <p:spTgt spid="38"/>
                                        </p:tgtEl>
                                        <p:attrNameLst>
                                          <p:attrName>style.visibility</p:attrName>
                                        </p:attrNameLst>
                                      </p:cBhvr>
                                      <p:to>
                                        <p:strVal val="visible"/>
                                      </p:to>
                                    </p:set>
                                  </p:childTnLst>
                                </p:cTn>
                              </p:par>
                            </p:childTnLst>
                          </p:cTn>
                        </p:par>
                        <p:par>
                          <p:cTn id="43" fill="hold">
                            <p:stCondLst>
                              <p:cond delay="800"/>
                            </p:stCondLst>
                            <p:childTnLst>
                              <p:par>
                                <p:cTn id="44" presetID="1" presetClass="entr" presetSubtype="0" fill="hold" nodeType="afterEffect">
                                  <p:stCondLst>
                                    <p:cond delay="200"/>
                                  </p:stCondLst>
                                  <p:childTnLst>
                                    <p:set>
                                      <p:cBhvr>
                                        <p:cTn id="45" dur="1" fill="hold">
                                          <p:stCondLst>
                                            <p:cond delay="0"/>
                                          </p:stCondLst>
                                        </p:cTn>
                                        <p:tgtEl>
                                          <p:spTgt spid="39"/>
                                        </p:tgtEl>
                                        <p:attrNameLst>
                                          <p:attrName>style.visibility</p:attrName>
                                        </p:attrNameLst>
                                      </p:cBhvr>
                                      <p:to>
                                        <p:strVal val="visible"/>
                                      </p:to>
                                    </p:set>
                                  </p:childTnLst>
                                </p:cTn>
                              </p:par>
                            </p:childTnLst>
                          </p:cTn>
                        </p:par>
                        <p:par>
                          <p:cTn id="46" fill="hold">
                            <p:stCondLst>
                              <p:cond delay="1000"/>
                            </p:stCondLst>
                            <p:childTnLst>
                              <p:par>
                                <p:cTn id="47" presetID="1" presetClass="entr" presetSubtype="0" fill="hold" nodeType="afterEffect">
                                  <p:stCondLst>
                                    <p:cond delay="200"/>
                                  </p:stCondLst>
                                  <p:childTnLst>
                                    <p:set>
                                      <p:cBhvr>
                                        <p:cTn id="48" dur="1" fill="hold">
                                          <p:stCondLst>
                                            <p:cond delay="0"/>
                                          </p:stCondLst>
                                        </p:cTn>
                                        <p:tgtEl>
                                          <p:spTgt spid="40"/>
                                        </p:tgtEl>
                                        <p:attrNameLst>
                                          <p:attrName>style.visibility</p:attrName>
                                        </p:attrNameLst>
                                      </p:cBhvr>
                                      <p:to>
                                        <p:strVal val="visible"/>
                                      </p:to>
                                    </p:set>
                                  </p:childTnLst>
                                </p:cTn>
                              </p:par>
                            </p:childTnLst>
                          </p:cTn>
                        </p:par>
                        <p:par>
                          <p:cTn id="49" fill="hold">
                            <p:stCondLst>
                              <p:cond delay="1200"/>
                            </p:stCondLst>
                            <p:childTnLst>
                              <p:par>
                                <p:cTn id="50" presetID="1" presetClass="entr" presetSubtype="0" fill="hold" nodeType="afterEffect">
                                  <p:stCondLst>
                                    <p:cond delay="200"/>
                                  </p:stCondLst>
                                  <p:childTnLst>
                                    <p:set>
                                      <p:cBhvr>
                                        <p:cTn id="51" dur="1" fill="hold">
                                          <p:stCondLst>
                                            <p:cond delay="0"/>
                                          </p:stCondLst>
                                        </p:cTn>
                                        <p:tgtEl>
                                          <p:spTgt spid="41"/>
                                        </p:tgtEl>
                                        <p:attrNameLst>
                                          <p:attrName>style.visibility</p:attrName>
                                        </p:attrNameLst>
                                      </p:cBhvr>
                                      <p:to>
                                        <p:strVal val="visible"/>
                                      </p:to>
                                    </p:set>
                                  </p:childTnLst>
                                </p:cTn>
                              </p:par>
                            </p:childTnLst>
                          </p:cTn>
                        </p:par>
                        <p:par>
                          <p:cTn id="52" fill="hold">
                            <p:stCondLst>
                              <p:cond delay="1400"/>
                            </p:stCondLst>
                            <p:childTnLst>
                              <p:par>
                                <p:cTn id="53" presetID="1" presetClass="entr" presetSubtype="0" fill="hold" grpId="0" nodeType="afterEffect">
                                  <p:stCondLst>
                                    <p:cond delay="0"/>
                                  </p:stCondLst>
                                  <p:childTnLst>
                                    <p:set>
                                      <p:cBhvr>
                                        <p:cTn id="54" dur="1" fill="hold">
                                          <p:stCondLst>
                                            <p:cond delay="0"/>
                                          </p:stCondLst>
                                        </p:cTn>
                                        <p:tgtEl>
                                          <p:spTgt spid="3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31" grpId="0"/>
      <p:bldP spid="4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normalization techniques</a:t>
            </a:r>
            <a:endParaRPr lang="en-US" dirty="0"/>
          </a:p>
        </p:txBody>
      </p:sp>
      <p:pic>
        <p:nvPicPr>
          <p:cNvPr id="3" name="Picture 2"/>
          <p:cNvPicPr>
            <a:picLocks noChangeAspect="1"/>
          </p:cNvPicPr>
          <p:nvPr/>
        </p:nvPicPr>
        <p:blipFill>
          <a:blip r:embed="rId2"/>
          <a:stretch>
            <a:fillRect/>
          </a:stretch>
        </p:blipFill>
        <p:spPr>
          <a:xfrm>
            <a:off x="1548493" y="1801923"/>
            <a:ext cx="4457700" cy="1409700"/>
          </a:xfrm>
          <a:prstGeom prst="rect">
            <a:avLst/>
          </a:prstGeom>
        </p:spPr>
      </p:pic>
      <p:sp>
        <p:nvSpPr>
          <p:cNvPr id="4" name="TextBox 3"/>
          <p:cNvSpPr txBox="1"/>
          <p:nvPr/>
        </p:nvSpPr>
        <p:spPr>
          <a:xfrm>
            <a:off x="2131349" y="4613365"/>
            <a:ext cx="4589737" cy="1200329"/>
          </a:xfrm>
          <a:prstGeom prst="rect">
            <a:avLst/>
          </a:prstGeom>
          <a:noFill/>
        </p:spPr>
        <p:txBody>
          <a:bodyPr wrap="none" rtlCol="0">
            <a:spAutoFit/>
          </a:bodyPr>
          <a:lstStyle/>
          <a:p>
            <a:r>
              <a:rPr lang="en-US" i="1" dirty="0" err="1" smtClean="0"/>
              <a:t>i</a:t>
            </a:r>
            <a:r>
              <a:rPr lang="en-US" dirty="0" smtClean="0"/>
              <a:t> runs through all </a:t>
            </a:r>
            <a:r>
              <a:rPr lang="en-US" i="1" dirty="0" smtClean="0"/>
              <a:t>n</a:t>
            </a:r>
            <a:r>
              <a:rPr lang="en-US" dirty="0" smtClean="0"/>
              <a:t> genes </a:t>
            </a:r>
          </a:p>
          <a:p>
            <a:r>
              <a:rPr lang="en-US" i="1" dirty="0" smtClean="0"/>
              <a:t>j</a:t>
            </a:r>
            <a:r>
              <a:rPr lang="en-US" dirty="0" smtClean="0"/>
              <a:t> through all </a:t>
            </a:r>
            <a:r>
              <a:rPr lang="en-US" i="1" dirty="0" smtClean="0"/>
              <a:t>m</a:t>
            </a:r>
            <a:r>
              <a:rPr lang="en-US" dirty="0" smtClean="0"/>
              <a:t> samples</a:t>
            </a:r>
          </a:p>
          <a:p>
            <a:r>
              <a:rPr lang="en-US" i="1" dirty="0" err="1" smtClean="0"/>
              <a:t>k</a:t>
            </a:r>
            <a:r>
              <a:rPr lang="en-US" i="1" baseline="-25000" dirty="0" err="1" smtClean="0"/>
              <a:t>ij</a:t>
            </a:r>
            <a:r>
              <a:rPr lang="en-US" dirty="0" smtClean="0"/>
              <a:t> is the observed counts for gene </a:t>
            </a:r>
            <a:r>
              <a:rPr lang="en-US" i="1" dirty="0" err="1" smtClean="0"/>
              <a:t>i</a:t>
            </a:r>
            <a:r>
              <a:rPr lang="en-US" dirty="0" smtClean="0"/>
              <a:t> in sample </a:t>
            </a:r>
            <a:r>
              <a:rPr lang="en-US" i="1" dirty="0" smtClean="0"/>
              <a:t>j</a:t>
            </a:r>
          </a:p>
          <a:p>
            <a:r>
              <a:rPr lang="en-US" i="1" dirty="0" err="1" smtClean="0"/>
              <a:t>s</a:t>
            </a:r>
            <a:r>
              <a:rPr lang="en-US" baseline="-25000" dirty="0" err="1" smtClean="0"/>
              <a:t>j</a:t>
            </a:r>
            <a:r>
              <a:rPr lang="en-US" baseline="-25000" dirty="0" smtClean="0"/>
              <a:t> </a:t>
            </a:r>
            <a:r>
              <a:rPr lang="en-US" dirty="0" smtClean="0"/>
              <a:t>Is the normalization constant </a:t>
            </a:r>
            <a:endParaRPr lang="en-US" baseline="-25000" dirty="0"/>
          </a:p>
        </p:txBody>
      </p:sp>
      <p:sp useBgFill="1">
        <p:nvSpPr>
          <p:cNvPr id="6" name="TextBox 5"/>
          <p:cNvSpPr txBox="1"/>
          <p:nvPr/>
        </p:nvSpPr>
        <p:spPr>
          <a:xfrm>
            <a:off x="1992664" y="1758126"/>
            <a:ext cx="335761" cy="369332"/>
          </a:xfrm>
          <a:prstGeom prst="rect">
            <a:avLst/>
          </a:prstGeom>
        </p:spPr>
        <p:txBody>
          <a:bodyPr wrap="square" rtlCol="0">
            <a:spAutoFit/>
          </a:bodyPr>
          <a:lstStyle/>
          <a:p>
            <a:endParaRPr lang="en-US" dirty="0"/>
          </a:p>
        </p:txBody>
      </p:sp>
      <p:sp>
        <p:nvSpPr>
          <p:cNvPr id="7" name="TextBox 6"/>
          <p:cNvSpPr txBox="1"/>
          <p:nvPr/>
        </p:nvSpPr>
        <p:spPr>
          <a:xfrm>
            <a:off x="7240151" y="6511265"/>
            <a:ext cx="1903849" cy="307777"/>
          </a:xfrm>
          <a:prstGeom prst="rect">
            <a:avLst/>
          </a:prstGeom>
          <a:noFill/>
        </p:spPr>
        <p:txBody>
          <a:bodyPr wrap="none" rtlCol="0">
            <a:spAutoFit/>
          </a:bodyPr>
          <a:lstStyle/>
          <a:p>
            <a:r>
              <a:rPr lang="en-US" sz="1400" dirty="0" smtClean="0"/>
              <a:t>Alders and Huber, 2010</a:t>
            </a:r>
            <a:endParaRPr lang="en-US" sz="1400" dirty="0"/>
          </a:p>
        </p:txBody>
      </p:sp>
      <p:sp>
        <p:nvSpPr>
          <p:cNvPr id="5" name="TextBox 4"/>
          <p:cNvSpPr txBox="1"/>
          <p:nvPr/>
        </p:nvSpPr>
        <p:spPr>
          <a:xfrm>
            <a:off x="4660900" y="1066800"/>
            <a:ext cx="3418574" cy="369332"/>
          </a:xfrm>
          <a:prstGeom prst="rect">
            <a:avLst/>
          </a:prstGeom>
          <a:noFill/>
          <a:ln>
            <a:solidFill>
              <a:schemeClr val="tx1"/>
            </a:solidFill>
          </a:ln>
        </p:spPr>
        <p:txBody>
          <a:bodyPr wrap="none" rtlCol="0">
            <a:spAutoFit/>
          </a:bodyPr>
          <a:lstStyle/>
          <a:p>
            <a:r>
              <a:rPr lang="en-US" dirty="0" smtClean="0"/>
              <a:t>Counts for gene </a:t>
            </a:r>
            <a:r>
              <a:rPr lang="en-US" dirty="0" err="1" smtClean="0">
                <a:latin typeface="Courier New"/>
                <a:cs typeface="Courier New"/>
              </a:rPr>
              <a:t>i</a:t>
            </a:r>
            <a:r>
              <a:rPr lang="en-US" dirty="0" smtClean="0"/>
              <a:t> in experiment </a:t>
            </a:r>
            <a:r>
              <a:rPr lang="en-US" dirty="0">
                <a:latin typeface="Courier New"/>
                <a:cs typeface="Courier New"/>
              </a:rPr>
              <a:t>j</a:t>
            </a:r>
          </a:p>
        </p:txBody>
      </p:sp>
      <p:cxnSp>
        <p:nvCxnSpPr>
          <p:cNvPr id="9" name="Straight Arrow Connector 8"/>
          <p:cNvCxnSpPr>
            <a:stCxn id="5" idx="2"/>
          </p:cNvCxnSpPr>
          <p:nvPr/>
        </p:nvCxnSpPr>
        <p:spPr>
          <a:xfrm flipH="1">
            <a:off x="4648201" y="1436132"/>
            <a:ext cx="1721986" cy="494268"/>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046372" y="3225800"/>
            <a:ext cx="3033102" cy="646331"/>
          </a:xfrm>
          <a:prstGeom prst="rect">
            <a:avLst/>
          </a:prstGeom>
          <a:noFill/>
          <a:ln>
            <a:solidFill>
              <a:schemeClr val="tx1"/>
            </a:solidFill>
          </a:ln>
        </p:spPr>
        <p:txBody>
          <a:bodyPr wrap="none" rtlCol="0">
            <a:spAutoFit/>
          </a:bodyPr>
          <a:lstStyle/>
          <a:p>
            <a:pPr algn="ctr"/>
            <a:r>
              <a:rPr lang="en-US" dirty="0" smtClean="0"/>
              <a:t>Geometric mean for that gene</a:t>
            </a:r>
          </a:p>
          <a:p>
            <a:pPr algn="ctr"/>
            <a:r>
              <a:rPr lang="en-US" dirty="0" smtClean="0"/>
              <a:t> over ALL experiments</a:t>
            </a:r>
            <a:endParaRPr lang="en-US" dirty="0">
              <a:latin typeface="Courier New"/>
              <a:cs typeface="Courier New"/>
            </a:endParaRPr>
          </a:p>
        </p:txBody>
      </p:sp>
      <p:cxnSp>
        <p:nvCxnSpPr>
          <p:cNvPr id="11" name="Straight Arrow Connector 10"/>
          <p:cNvCxnSpPr>
            <a:stCxn id="10" idx="0"/>
          </p:cNvCxnSpPr>
          <p:nvPr/>
        </p:nvCxnSpPr>
        <p:spPr>
          <a:xfrm flipH="1" flipV="1">
            <a:off x="5029201" y="2921000"/>
            <a:ext cx="1533722" cy="30480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493540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do an experiment</a:t>
            </a:r>
            <a:endParaRPr lang="en-US" dirty="0"/>
          </a:p>
        </p:txBody>
      </p:sp>
      <p:pic>
        <p:nvPicPr>
          <p:cNvPr id="5" name="Picture 4"/>
          <p:cNvPicPr>
            <a:picLocks noChangeAspect="1"/>
          </p:cNvPicPr>
          <p:nvPr/>
        </p:nvPicPr>
        <p:blipFill>
          <a:blip r:embed="rId2"/>
          <a:stretch>
            <a:fillRect/>
          </a:stretch>
        </p:blipFill>
        <p:spPr>
          <a:xfrm>
            <a:off x="176784" y="1143000"/>
            <a:ext cx="3633216" cy="609600"/>
          </a:xfrm>
          <a:prstGeom prst="rect">
            <a:avLst/>
          </a:prstGeom>
        </p:spPr>
      </p:pic>
      <p:sp>
        <p:nvSpPr>
          <p:cNvPr id="7" name="TextBox 6"/>
          <p:cNvSpPr txBox="1"/>
          <p:nvPr/>
        </p:nvSpPr>
        <p:spPr>
          <a:xfrm>
            <a:off x="4203700" y="1066800"/>
            <a:ext cx="3343508" cy="646331"/>
          </a:xfrm>
          <a:prstGeom prst="rect">
            <a:avLst/>
          </a:prstGeom>
          <a:noFill/>
        </p:spPr>
        <p:txBody>
          <a:bodyPr wrap="none" rtlCol="0">
            <a:spAutoFit/>
          </a:bodyPr>
          <a:lstStyle/>
          <a:p>
            <a:r>
              <a:rPr lang="en-US" dirty="0" smtClean="0"/>
              <a:t>Similar read number, </a:t>
            </a:r>
          </a:p>
          <a:p>
            <a:r>
              <a:rPr lang="en-US" dirty="0" smtClean="0"/>
              <a:t>one transcript many fold changed</a:t>
            </a:r>
            <a:endParaRPr lang="en-US" dirty="0"/>
          </a:p>
        </p:txBody>
      </p:sp>
      <p:pic>
        <p:nvPicPr>
          <p:cNvPr id="10" name="Picture 9"/>
          <p:cNvPicPr>
            <a:picLocks noChangeAspect="1"/>
          </p:cNvPicPr>
          <p:nvPr/>
        </p:nvPicPr>
        <p:blipFill>
          <a:blip r:embed="rId3"/>
          <a:stretch>
            <a:fillRect/>
          </a:stretch>
        </p:blipFill>
        <p:spPr>
          <a:xfrm>
            <a:off x="228600" y="1905000"/>
            <a:ext cx="3465095" cy="914400"/>
          </a:xfrm>
          <a:prstGeom prst="rect">
            <a:avLst/>
          </a:prstGeom>
        </p:spPr>
      </p:pic>
      <p:sp>
        <p:nvSpPr>
          <p:cNvPr id="11" name="TextBox 10"/>
          <p:cNvSpPr txBox="1"/>
          <p:nvPr/>
        </p:nvSpPr>
        <p:spPr>
          <a:xfrm>
            <a:off x="4267200" y="1752600"/>
            <a:ext cx="3505200" cy="646331"/>
          </a:xfrm>
          <a:prstGeom prst="rect">
            <a:avLst/>
          </a:prstGeom>
          <a:noFill/>
        </p:spPr>
        <p:txBody>
          <a:bodyPr wrap="square" rtlCol="0">
            <a:spAutoFit/>
          </a:bodyPr>
          <a:lstStyle/>
          <a:p>
            <a:r>
              <a:rPr lang="en-US" dirty="0" smtClean="0"/>
              <a:t>Size normalization results in 2-fold changes in </a:t>
            </a:r>
            <a:r>
              <a:rPr lang="en-US" i="1" dirty="0" smtClean="0"/>
              <a:t>all</a:t>
            </a:r>
            <a:r>
              <a:rPr lang="en-US" dirty="0" smtClean="0"/>
              <a:t> transcripts</a:t>
            </a:r>
            <a:endParaRPr lang="en-US" dirty="0"/>
          </a:p>
        </p:txBody>
      </p:sp>
      <p:pic>
        <p:nvPicPr>
          <p:cNvPr id="12" name="Picture 11"/>
          <p:cNvPicPr>
            <a:picLocks noChangeAspect="1"/>
          </p:cNvPicPr>
          <p:nvPr/>
        </p:nvPicPr>
        <p:blipFill>
          <a:blip r:embed="rId4"/>
          <a:stretch>
            <a:fillRect/>
          </a:stretch>
        </p:blipFill>
        <p:spPr>
          <a:xfrm>
            <a:off x="152400" y="4343400"/>
            <a:ext cx="4114800" cy="2322214"/>
          </a:xfrm>
          <a:prstGeom prst="rect">
            <a:avLst/>
          </a:prstGeom>
        </p:spPr>
      </p:pic>
      <p:pic>
        <p:nvPicPr>
          <p:cNvPr id="13" name="Picture 12"/>
          <p:cNvPicPr>
            <a:picLocks noChangeAspect="1"/>
          </p:cNvPicPr>
          <p:nvPr/>
        </p:nvPicPr>
        <p:blipFill>
          <a:blip r:embed="rId5"/>
          <a:stretch>
            <a:fillRect/>
          </a:stretch>
        </p:blipFill>
        <p:spPr>
          <a:xfrm>
            <a:off x="212271" y="2971800"/>
            <a:ext cx="5578929" cy="1270000"/>
          </a:xfrm>
          <a:prstGeom prst="rect">
            <a:avLst/>
          </a:prstGeom>
        </p:spPr>
      </p:pic>
      <p:pic>
        <p:nvPicPr>
          <p:cNvPr id="14" name="Picture 13"/>
          <p:cNvPicPr>
            <a:picLocks noChangeAspect="1"/>
          </p:cNvPicPr>
          <p:nvPr/>
        </p:nvPicPr>
        <p:blipFill>
          <a:blip r:embed="rId6"/>
          <a:stretch>
            <a:fillRect/>
          </a:stretch>
        </p:blipFill>
        <p:spPr>
          <a:xfrm>
            <a:off x="4419599" y="4419600"/>
            <a:ext cx="4213825" cy="2286000"/>
          </a:xfrm>
          <a:prstGeom prst="rect">
            <a:avLst/>
          </a:prstGeom>
        </p:spPr>
      </p:pic>
      <p:sp>
        <p:nvSpPr>
          <p:cNvPr id="3" name="Rectangle 2"/>
          <p:cNvSpPr/>
          <p:nvPr/>
        </p:nvSpPr>
        <p:spPr>
          <a:xfrm>
            <a:off x="3276600" y="914400"/>
            <a:ext cx="533400" cy="914400"/>
          </a:xfrm>
          <a:prstGeom prst="rect">
            <a:avLst/>
          </a:prstGeom>
          <a:noFill/>
          <a:ln w="1270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44829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everything changes: Spike-ins</a:t>
            </a:r>
            <a:endParaRPr lang="en-US" dirty="0"/>
          </a:p>
        </p:txBody>
      </p:sp>
      <p:pic>
        <p:nvPicPr>
          <p:cNvPr id="3" name="Picture 2"/>
          <p:cNvPicPr>
            <a:picLocks noChangeAspect="1"/>
          </p:cNvPicPr>
          <p:nvPr/>
        </p:nvPicPr>
        <p:blipFill>
          <a:blip r:embed="rId2"/>
          <a:stretch>
            <a:fillRect/>
          </a:stretch>
        </p:blipFill>
        <p:spPr>
          <a:xfrm>
            <a:off x="304800" y="838200"/>
            <a:ext cx="8204886" cy="3657600"/>
          </a:xfrm>
          <a:prstGeom prst="rect">
            <a:avLst/>
          </a:prstGeom>
        </p:spPr>
      </p:pic>
      <p:pic>
        <p:nvPicPr>
          <p:cNvPr id="4" name="Picture 3"/>
          <p:cNvPicPr>
            <a:picLocks noChangeAspect="1"/>
          </p:cNvPicPr>
          <p:nvPr/>
        </p:nvPicPr>
        <p:blipFill>
          <a:blip r:embed="rId3"/>
          <a:stretch>
            <a:fillRect/>
          </a:stretch>
        </p:blipFill>
        <p:spPr>
          <a:xfrm>
            <a:off x="330199" y="4546600"/>
            <a:ext cx="8122381" cy="1854200"/>
          </a:xfrm>
          <a:prstGeom prst="rect">
            <a:avLst/>
          </a:prstGeom>
        </p:spPr>
      </p:pic>
      <p:sp>
        <p:nvSpPr>
          <p:cNvPr id="5" name="TextBox 4"/>
          <p:cNvSpPr txBox="1"/>
          <p:nvPr/>
        </p:nvSpPr>
        <p:spPr>
          <a:xfrm>
            <a:off x="7369527" y="6550223"/>
            <a:ext cx="1736373" cy="307777"/>
          </a:xfrm>
          <a:prstGeom prst="rect">
            <a:avLst/>
          </a:prstGeom>
          <a:noFill/>
        </p:spPr>
        <p:txBody>
          <a:bodyPr wrap="none" rtlCol="0">
            <a:spAutoFit/>
          </a:bodyPr>
          <a:lstStyle/>
          <a:p>
            <a:r>
              <a:rPr lang="en-US" sz="1400" dirty="0" err="1" smtClean="0"/>
              <a:t>Lovén</a:t>
            </a:r>
            <a:r>
              <a:rPr lang="en-US" sz="1400" dirty="0" smtClean="0"/>
              <a:t> et al, Cell 2012</a:t>
            </a:r>
            <a:endParaRPr lang="en-US" sz="1400" dirty="0"/>
          </a:p>
        </p:txBody>
      </p:sp>
      <p:sp useBgFill="1">
        <p:nvSpPr>
          <p:cNvPr id="6" name="Rectangle 5"/>
          <p:cNvSpPr/>
          <p:nvPr/>
        </p:nvSpPr>
        <p:spPr>
          <a:xfrm>
            <a:off x="152400" y="4495800"/>
            <a:ext cx="8382000" cy="1981200"/>
          </a:xfrm>
          <a:prstGeom prst="rect">
            <a:avLst/>
          </a:prstGeom>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21482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5300" y="198801"/>
            <a:ext cx="8229600" cy="669009"/>
          </a:xfrm>
        </p:spPr>
        <p:txBody>
          <a:bodyPr/>
          <a:lstStyle/>
          <a:p>
            <a:r>
              <a:rPr lang="en-US" dirty="0" smtClean="0"/>
              <a:t>Alignment requires pre-processing</a:t>
            </a:r>
            <a:endParaRPr lang="en-US" dirty="0"/>
          </a:p>
        </p:txBody>
      </p:sp>
      <p:sp>
        <p:nvSpPr>
          <p:cNvPr id="6" name="TextBox 5"/>
          <p:cNvSpPr txBox="1"/>
          <p:nvPr/>
        </p:nvSpPr>
        <p:spPr bwMode="auto">
          <a:xfrm>
            <a:off x="673100" y="1079500"/>
            <a:ext cx="3060700" cy="646331"/>
          </a:xfrm>
          <a:prstGeom prst="rect">
            <a:avLst/>
          </a:prstGeom>
          <a:noFill/>
          <a:ln w="9525" cmpd="sng">
            <a:solidFill>
              <a:schemeClr val="tx1"/>
            </a:solidFill>
            <a:miter lim="800000"/>
            <a:headEnd/>
            <a:tailEnd/>
          </a:ln>
        </p:spPr>
        <p:txBody>
          <a:bodyPr wrap="square" rtlCol="0">
            <a:spAutoFit/>
          </a:bodyPr>
          <a:lstStyle/>
          <a:p>
            <a:pPr algn="ctr"/>
            <a:r>
              <a:rPr lang="en-US" dirty="0" smtClean="0">
                <a:solidFill>
                  <a:srgbClr val="000000"/>
                </a:solidFill>
                <a:latin typeface="Calibri" pitchFamily="34" charset="0"/>
              </a:rPr>
              <a:t>Upload your </a:t>
            </a:r>
          </a:p>
          <a:p>
            <a:pPr algn="ctr"/>
            <a:r>
              <a:rPr lang="en-US" dirty="0" smtClean="0">
                <a:solidFill>
                  <a:srgbClr val="000000"/>
                </a:solidFill>
                <a:latin typeface="Calibri" pitchFamily="34" charset="0"/>
              </a:rPr>
              <a:t>sequence data (</a:t>
            </a:r>
            <a:r>
              <a:rPr lang="en-US" dirty="0" err="1" smtClean="0">
                <a:solidFill>
                  <a:srgbClr val="000000"/>
                </a:solidFill>
                <a:latin typeface="Calibri" pitchFamily="34" charset="0"/>
              </a:rPr>
              <a:t>fastq</a:t>
            </a:r>
            <a:r>
              <a:rPr lang="en-US" dirty="0" smtClean="0">
                <a:solidFill>
                  <a:srgbClr val="000000"/>
                </a:solidFill>
                <a:latin typeface="Calibri" pitchFamily="34" charset="0"/>
              </a:rPr>
              <a:t>)</a:t>
            </a:r>
            <a:endParaRPr lang="en-US" dirty="0">
              <a:solidFill>
                <a:srgbClr val="000000"/>
              </a:solidFill>
              <a:latin typeface="Calibri" pitchFamily="34" charset="0"/>
            </a:endParaRPr>
          </a:p>
        </p:txBody>
      </p:sp>
      <p:sp>
        <p:nvSpPr>
          <p:cNvPr id="7" name="TextBox 6"/>
          <p:cNvSpPr txBox="1"/>
          <p:nvPr/>
        </p:nvSpPr>
        <p:spPr bwMode="auto">
          <a:xfrm>
            <a:off x="5295902" y="1219200"/>
            <a:ext cx="3390898" cy="369332"/>
          </a:xfrm>
          <a:prstGeom prst="rect">
            <a:avLst/>
          </a:prstGeom>
          <a:noFill/>
          <a:ln w="19050" cmpd="sng">
            <a:solidFill>
              <a:schemeClr val="tx2">
                <a:lumMod val="75000"/>
              </a:schemeClr>
            </a:solidFill>
            <a:miter lim="800000"/>
            <a:headEnd/>
            <a:tailEnd/>
          </a:ln>
        </p:spPr>
        <p:txBody>
          <a:bodyPr wrap="square" rtlCol="0">
            <a:spAutoFit/>
          </a:bodyPr>
          <a:lstStyle/>
          <a:p>
            <a:r>
              <a:rPr lang="en-US" dirty="0" smtClean="0">
                <a:solidFill>
                  <a:srgbClr val="000000"/>
                </a:solidFill>
                <a:latin typeface="Calibri" pitchFamily="34" charset="0"/>
              </a:rPr>
              <a:t>Make report of quality metrics</a:t>
            </a:r>
            <a:endParaRPr lang="en-US" dirty="0">
              <a:solidFill>
                <a:srgbClr val="000000"/>
              </a:solidFill>
              <a:latin typeface="Calibri" pitchFamily="34" charset="0"/>
            </a:endParaRPr>
          </a:p>
        </p:txBody>
      </p:sp>
      <p:sp>
        <p:nvSpPr>
          <p:cNvPr id="8" name="TextBox 7"/>
          <p:cNvSpPr txBox="1"/>
          <p:nvPr/>
        </p:nvSpPr>
        <p:spPr bwMode="auto">
          <a:xfrm>
            <a:off x="673100" y="2108200"/>
            <a:ext cx="3058800" cy="369332"/>
          </a:xfrm>
          <a:prstGeom prst="rect">
            <a:avLst/>
          </a:prstGeom>
          <a:noFill/>
          <a:ln w="9525" cmpd="sng">
            <a:solidFill>
              <a:schemeClr val="tx1"/>
            </a:solidFill>
            <a:miter lim="800000"/>
            <a:headEnd/>
            <a:tailEnd/>
          </a:ln>
        </p:spPr>
        <p:txBody>
          <a:bodyPr wrap="none" rtlCol="0">
            <a:spAutoFit/>
          </a:bodyPr>
          <a:lstStyle/>
          <a:p>
            <a:pPr algn="ctr"/>
            <a:r>
              <a:rPr lang="en-US" dirty="0" smtClean="0">
                <a:solidFill>
                  <a:srgbClr val="000000"/>
                </a:solidFill>
                <a:latin typeface="Calibri" pitchFamily="34" charset="0"/>
              </a:rPr>
              <a:t>Align to the ribosome (Bowtie)</a:t>
            </a:r>
            <a:endParaRPr lang="en-US" dirty="0">
              <a:solidFill>
                <a:srgbClr val="000000"/>
              </a:solidFill>
              <a:latin typeface="Calibri" pitchFamily="34" charset="0"/>
            </a:endParaRPr>
          </a:p>
        </p:txBody>
      </p:sp>
      <p:sp>
        <p:nvSpPr>
          <p:cNvPr id="9" name="TextBox 8"/>
          <p:cNvSpPr txBox="1"/>
          <p:nvPr/>
        </p:nvSpPr>
        <p:spPr bwMode="auto">
          <a:xfrm>
            <a:off x="5295902" y="1968500"/>
            <a:ext cx="3390898" cy="646331"/>
          </a:xfrm>
          <a:prstGeom prst="rect">
            <a:avLst/>
          </a:prstGeom>
          <a:noFill/>
          <a:ln w="19050" cmpd="sng">
            <a:solidFill>
              <a:schemeClr val="tx2">
                <a:lumMod val="75000"/>
              </a:schemeClr>
            </a:solidFill>
            <a:miter lim="800000"/>
            <a:headEnd/>
            <a:tailEnd/>
          </a:ln>
        </p:spPr>
        <p:txBody>
          <a:bodyPr wrap="square" rtlCol="0">
            <a:spAutoFit/>
          </a:bodyPr>
          <a:lstStyle/>
          <a:p>
            <a:r>
              <a:rPr lang="en-US" dirty="0" smtClean="0">
                <a:solidFill>
                  <a:srgbClr val="000000"/>
                </a:solidFill>
                <a:latin typeface="Calibri" pitchFamily="34" charset="0"/>
              </a:rPr>
              <a:t>Output ribosomal contamination metrics report</a:t>
            </a:r>
            <a:endParaRPr lang="en-US" dirty="0">
              <a:solidFill>
                <a:srgbClr val="000000"/>
              </a:solidFill>
              <a:latin typeface="Calibri" pitchFamily="34" charset="0"/>
            </a:endParaRPr>
          </a:p>
        </p:txBody>
      </p:sp>
      <p:sp>
        <p:nvSpPr>
          <p:cNvPr id="10" name="TextBox 9"/>
          <p:cNvSpPr txBox="1"/>
          <p:nvPr/>
        </p:nvSpPr>
        <p:spPr bwMode="auto">
          <a:xfrm>
            <a:off x="673100" y="3115270"/>
            <a:ext cx="3060699" cy="923330"/>
          </a:xfrm>
          <a:prstGeom prst="rect">
            <a:avLst/>
          </a:prstGeom>
          <a:noFill/>
          <a:ln w="9525" cmpd="sng">
            <a:solidFill>
              <a:schemeClr val="tx1"/>
            </a:solidFill>
            <a:miter lim="800000"/>
            <a:headEnd/>
            <a:tailEnd/>
          </a:ln>
        </p:spPr>
        <p:txBody>
          <a:bodyPr wrap="square" rtlCol="0">
            <a:spAutoFit/>
          </a:bodyPr>
          <a:lstStyle/>
          <a:p>
            <a:pPr algn="ctr"/>
            <a:r>
              <a:rPr lang="en-US" dirty="0" smtClean="0">
                <a:solidFill>
                  <a:srgbClr val="000000"/>
                </a:solidFill>
                <a:latin typeface="Calibri" pitchFamily="34" charset="0"/>
              </a:rPr>
              <a:t>Align remaining reads to genome (</a:t>
            </a:r>
            <a:r>
              <a:rPr lang="en-US" dirty="0" err="1" smtClean="0">
                <a:solidFill>
                  <a:srgbClr val="000000"/>
                </a:solidFill>
                <a:latin typeface="Calibri" pitchFamily="34" charset="0"/>
              </a:rPr>
              <a:t>TopHat</a:t>
            </a:r>
            <a:r>
              <a:rPr lang="en-US" dirty="0" smtClean="0">
                <a:solidFill>
                  <a:srgbClr val="000000"/>
                </a:solidFill>
                <a:latin typeface="Calibri" pitchFamily="34" charset="0"/>
              </a:rPr>
              <a:t>)  or </a:t>
            </a:r>
            <a:r>
              <a:rPr lang="en-US" dirty="0" err="1" smtClean="0">
                <a:solidFill>
                  <a:srgbClr val="000000"/>
                </a:solidFill>
                <a:latin typeface="Calibri" pitchFamily="34" charset="0"/>
              </a:rPr>
              <a:t>transcriptome</a:t>
            </a:r>
            <a:r>
              <a:rPr lang="en-US" dirty="0" smtClean="0">
                <a:solidFill>
                  <a:srgbClr val="000000"/>
                </a:solidFill>
                <a:latin typeface="Calibri" pitchFamily="34" charset="0"/>
              </a:rPr>
              <a:t> (RSEM)</a:t>
            </a:r>
            <a:endParaRPr lang="en-US" dirty="0">
              <a:solidFill>
                <a:srgbClr val="000000"/>
              </a:solidFill>
              <a:latin typeface="Calibri" pitchFamily="34" charset="0"/>
            </a:endParaRPr>
          </a:p>
        </p:txBody>
      </p:sp>
      <p:cxnSp>
        <p:nvCxnSpPr>
          <p:cNvPr id="19" name="Straight Arrow Connector 18"/>
          <p:cNvCxnSpPr>
            <a:endCxn id="7" idx="1"/>
          </p:cNvCxnSpPr>
          <p:nvPr/>
        </p:nvCxnSpPr>
        <p:spPr>
          <a:xfrm flipV="1">
            <a:off x="3733800" y="1403866"/>
            <a:ext cx="1562102" cy="5834"/>
          </a:xfrm>
          <a:prstGeom prst="straightConnector1">
            <a:avLst/>
          </a:prstGeom>
          <a:solidFill>
            <a:srgbClr val="FFFFFF"/>
          </a:solidFill>
          <a:ln w="28575" cmpd="sng" algn="ctr">
            <a:solidFill>
              <a:schemeClr val="tx1"/>
            </a:solidFill>
            <a:prstDash val="sysDash"/>
            <a:miter lim="800000"/>
            <a:headEnd type="none" w="med" len="med"/>
            <a:tailEnd type="arrow"/>
          </a:ln>
          <a:effectLst/>
        </p:spPr>
      </p:cxnSp>
      <p:cxnSp>
        <p:nvCxnSpPr>
          <p:cNvPr id="21" name="Straight Arrow Connector 20"/>
          <p:cNvCxnSpPr>
            <a:stCxn id="6" idx="2"/>
            <a:endCxn id="8" idx="0"/>
          </p:cNvCxnSpPr>
          <p:nvPr/>
        </p:nvCxnSpPr>
        <p:spPr>
          <a:xfrm flipH="1">
            <a:off x="2202500" y="1725831"/>
            <a:ext cx="950" cy="382369"/>
          </a:xfrm>
          <a:prstGeom prst="straightConnector1">
            <a:avLst/>
          </a:prstGeom>
          <a:solidFill>
            <a:srgbClr val="FFFFFF"/>
          </a:solidFill>
          <a:ln w="28575" cmpd="sng" algn="ctr">
            <a:solidFill>
              <a:srgbClr val="000000"/>
            </a:solidFill>
            <a:miter lim="800000"/>
            <a:headEnd type="none" w="med" len="med"/>
            <a:tailEnd type="arrow"/>
          </a:ln>
          <a:effectLst/>
        </p:spPr>
      </p:cxnSp>
      <p:cxnSp>
        <p:nvCxnSpPr>
          <p:cNvPr id="22" name="Straight Arrow Connector 21"/>
          <p:cNvCxnSpPr>
            <a:stCxn id="8" idx="3"/>
            <a:endCxn id="9" idx="1"/>
          </p:cNvCxnSpPr>
          <p:nvPr/>
        </p:nvCxnSpPr>
        <p:spPr>
          <a:xfrm flipV="1">
            <a:off x="3731900" y="2291666"/>
            <a:ext cx="1564002" cy="1200"/>
          </a:xfrm>
          <a:prstGeom prst="straightConnector1">
            <a:avLst/>
          </a:prstGeom>
          <a:solidFill>
            <a:srgbClr val="FFFFFF"/>
          </a:solidFill>
          <a:ln w="28575" cmpd="sng" algn="ctr">
            <a:solidFill>
              <a:schemeClr val="tx1"/>
            </a:solidFill>
            <a:prstDash val="sysDash"/>
            <a:miter lim="800000"/>
            <a:headEnd type="none" w="med" len="med"/>
            <a:tailEnd type="arrow"/>
          </a:ln>
          <a:effectLst/>
        </p:spPr>
      </p:cxnSp>
      <p:cxnSp>
        <p:nvCxnSpPr>
          <p:cNvPr id="25" name="Straight Arrow Connector 24"/>
          <p:cNvCxnSpPr>
            <a:stCxn id="8" idx="2"/>
            <a:endCxn id="10" idx="0"/>
          </p:cNvCxnSpPr>
          <p:nvPr/>
        </p:nvCxnSpPr>
        <p:spPr>
          <a:xfrm>
            <a:off x="2202500" y="2477532"/>
            <a:ext cx="950" cy="637738"/>
          </a:xfrm>
          <a:prstGeom prst="straightConnector1">
            <a:avLst/>
          </a:prstGeom>
          <a:solidFill>
            <a:srgbClr val="FFFFFF"/>
          </a:solidFill>
          <a:ln w="28575" cmpd="sng" algn="ctr">
            <a:solidFill>
              <a:srgbClr val="000000"/>
            </a:solidFill>
            <a:miter lim="800000"/>
            <a:headEnd type="none" w="med" len="med"/>
            <a:tailEnd type="arrow"/>
          </a:ln>
          <a:effectLst/>
        </p:spPr>
      </p:cxnSp>
      <p:sp>
        <p:nvSpPr>
          <p:cNvPr id="26" name="TextBox 25"/>
          <p:cNvSpPr txBox="1"/>
          <p:nvPr/>
        </p:nvSpPr>
        <p:spPr>
          <a:xfrm>
            <a:off x="228600" y="4724400"/>
            <a:ext cx="8382000" cy="1323439"/>
          </a:xfrm>
          <a:prstGeom prst="rect">
            <a:avLst/>
          </a:prstGeom>
          <a:noFill/>
        </p:spPr>
        <p:txBody>
          <a:bodyPr wrap="square" rtlCol="0">
            <a:spAutoFit/>
          </a:bodyPr>
          <a:lstStyle/>
          <a:p>
            <a:r>
              <a:rPr lang="en-US" sz="1600" dirty="0">
                <a:latin typeface="Courier"/>
                <a:cs typeface="Courier"/>
              </a:rPr>
              <a:t>bowtie2-build -f mm10.fa </a:t>
            </a:r>
            <a:r>
              <a:rPr lang="en-US" sz="1600" dirty="0" smtClean="0">
                <a:latin typeface="Courier"/>
                <a:cs typeface="Courier"/>
              </a:rPr>
              <a:t>mm10</a:t>
            </a:r>
          </a:p>
          <a:p>
            <a:endParaRPr lang="en-US" sz="1600" dirty="0" smtClean="0">
              <a:latin typeface="Courier"/>
              <a:cs typeface="Courier"/>
            </a:endParaRPr>
          </a:p>
          <a:p>
            <a:r>
              <a:rPr lang="en-US" sz="1600" dirty="0" err="1" smtClean="0">
                <a:latin typeface="Courier"/>
                <a:cs typeface="Courier"/>
              </a:rPr>
              <a:t>rsem</a:t>
            </a:r>
            <a:r>
              <a:rPr lang="en-US" sz="1600" dirty="0">
                <a:latin typeface="Courier"/>
                <a:cs typeface="Courier"/>
              </a:rPr>
              <a:t>-prepare-reference \</a:t>
            </a:r>
          </a:p>
          <a:p>
            <a:r>
              <a:rPr lang="en-US" sz="1600" dirty="0">
                <a:latin typeface="Courier"/>
                <a:cs typeface="Courier"/>
              </a:rPr>
              <a:t>--</a:t>
            </a:r>
            <a:r>
              <a:rPr lang="en-US" sz="1600" dirty="0" err="1">
                <a:latin typeface="Courier"/>
                <a:cs typeface="Courier"/>
              </a:rPr>
              <a:t>gtf</a:t>
            </a:r>
            <a:r>
              <a:rPr lang="en-US" sz="1600" dirty="0">
                <a:latin typeface="Courier"/>
                <a:cs typeface="Courier"/>
              </a:rPr>
              <a:t> </a:t>
            </a:r>
            <a:r>
              <a:rPr lang="en-US" sz="1600" dirty="0" err="1">
                <a:latin typeface="Courier"/>
                <a:cs typeface="Courier"/>
              </a:rPr>
              <a:t>ucsc.gtf</a:t>
            </a:r>
            <a:r>
              <a:rPr lang="en-US" sz="1600" dirty="0">
                <a:latin typeface="Courier"/>
                <a:cs typeface="Courier"/>
              </a:rPr>
              <a:t> --transcript-to-gene-map </a:t>
            </a:r>
            <a:r>
              <a:rPr lang="en-US" sz="1600" dirty="0" err="1">
                <a:latin typeface="Courier"/>
                <a:cs typeface="Courier"/>
              </a:rPr>
              <a:t>ucsc_into_genesymbol.rsem</a:t>
            </a:r>
            <a:r>
              <a:rPr lang="en-US" sz="1600" dirty="0">
                <a:latin typeface="Courier"/>
                <a:cs typeface="Courier"/>
              </a:rPr>
              <a:t> \</a:t>
            </a:r>
          </a:p>
          <a:p>
            <a:r>
              <a:rPr lang="en-US" sz="1600" dirty="0">
                <a:latin typeface="Courier"/>
                <a:cs typeface="Courier"/>
              </a:rPr>
              <a:t>mm10.fa mm10.rsem</a:t>
            </a:r>
          </a:p>
        </p:txBody>
      </p:sp>
      <p:sp>
        <p:nvSpPr>
          <p:cNvPr id="3" name="TextBox 2"/>
          <p:cNvSpPr txBox="1"/>
          <p:nvPr/>
        </p:nvSpPr>
        <p:spPr>
          <a:xfrm>
            <a:off x="4038600" y="3200400"/>
            <a:ext cx="4878259" cy="1200329"/>
          </a:xfrm>
          <a:prstGeom prst="rect">
            <a:avLst/>
          </a:prstGeom>
          <a:noFill/>
        </p:spPr>
        <p:txBody>
          <a:bodyPr wrap="none" rtlCol="0">
            <a:spAutoFit/>
          </a:bodyPr>
          <a:lstStyle/>
          <a:p>
            <a:r>
              <a:rPr lang="en-US" dirty="0" smtClean="0"/>
              <a:t>Last meeting:</a:t>
            </a:r>
          </a:p>
          <a:p>
            <a:pPr marL="285750" indent="-285750">
              <a:buFont typeface="Arial"/>
              <a:buChar char="•"/>
            </a:pPr>
            <a:r>
              <a:rPr lang="en-US" dirty="0" smtClean="0"/>
              <a:t>What is a genome index</a:t>
            </a:r>
          </a:p>
          <a:p>
            <a:pPr marL="285750" indent="-285750">
              <a:buFont typeface="Arial"/>
              <a:buChar char="•"/>
            </a:pPr>
            <a:r>
              <a:rPr lang="en-US" dirty="0" smtClean="0"/>
              <a:t>How it is used to speed up short read mapping</a:t>
            </a:r>
          </a:p>
          <a:p>
            <a:pPr marL="285750" indent="-285750">
              <a:buFont typeface="Arial"/>
              <a:buChar char="•"/>
            </a:pPr>
            <a:r>
              <a:rPr lang="en-US" dirty="0" smtClean="0"/>
              <a:t>What is mapping quality</a:t>
            </a:r>
            <a:endParaRPr lang="en-US" dirty="0"/>
          </a:p>
        </p:txBody>
      </p:sp>
    </p:spTree>
    <p:extLst>
      <p:ext uri="{BB962C8B-B14F-4D97-AF65-F5344CB8AC3E}">
        <p14:creationId xmlns:p14="http://schemas.microsoft.com/office/powerpoint/2010/main" val="425169164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wrap="square" numCol="1" compatLnSpc="1">
            <a:prstTxWarp prst="textNoShape">
              <a:avLst/>
            </a:prstTxWarp>
          </a:bodyPr>
          <a:lstStyle/>
          <a:p>
            <a:pPr algn="l" eaLnBrk="1" hangingPunct="1"/>
            <a:r>
              <a:rPr lang="en-US" dirty="0" smtClean="0">
                <a:effectLst>
                  <a:outerShdw blurRad="38100" dist="38100" dir="2700000" algn="tl">
                    <a:srgbClr val="212121"/>
                  </a:outerShdw>
                </a:effectLst>
                <a:latin typeface="Gill Sans"/>
                <a:ea typeface="ＭＳ Ｐゴシック" charset="0"/>
                <a:cs typeface="Gill Sans"/>
              </a:rPr>
              <a:t>RNA-</a:t>
            </a:r>
            <a:r>
              <a:rPr lang="en-US" dirty="0" err="1" smtClean="0">
                <a:effectLst>
                  <a:outerShdw blurRad="38100" dist="38100" dir="2700000" algn="tl">
                    <a:srgbClr val="212121"/>
                  </a:outerShdw>
                </a:effectLst>
                <a:latin typeface="Gill Sans"/>
                <a:ea typeface="ＭＳ Ｐゴシック" charset="0"/>
                <a:cs typeface="Gill Sans"/>
              </a:rPr>
              <a:t>Seq</a:t>
            </a:r>
            <a:r>
              <a:rPr lang="en-US" dirty="0" smtClean="0">
                <a:effectLst>
                  <a:outerShdw blurRad="38100" dist="38100" dir="2700000" algn="tl">
                    <a:srgbClr val="212121"/>
                  </a:outerShdw>
                </a:effectLst>
                <a:latin typeface="Gill Sans"/>
                <a:ea typeface="ＭＳ Ｐゴシック" charset="0"/>
                <a:cs typeface="Gill Sans"/>
              </a:rPr>
              <a:t> </a:t>
            </a:r>
            <a:r>
              <a:rPr lang="en-US" dirty="0">
                <a:effectLst>
                  <a:outerShdw blurRad="38100" dist="38100" dir="2700000" algn="tl">
                    <a:srgbClr val="212121"/>
                  </a:outerShdw>
                </a:effectLst>
                <a:latin typeface="Gill Sans"/>
                <a:ea typeface="ＭＳ Ｐゴシック" charset="0"/>
                <a:cs typeface="Gill Sans"/>
              </a:rPr>
              <a:t>Read mapping</a:t>
            </a:r>
          </a:p>
        </p:txBody>
      </p:sp>
      <p:pic>
        <p:nvPicPr>
          <p:cNvPr id="29699" name="Picture 4" descr="rnaseq.mapping.ai"/>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050" y="1120775"/>
            <a:ext cx="9180513" cy="203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descr="RNASeqAlignmentCartoon_s1.ai"/>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2000" y="3602038"/>
            <a:ext cx="76200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descr="RNASeqAlignmentCartoon_s2.ai"/>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62000" y="3589338"/>
            <a:ext cx="76200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707983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pliced_read_alignment.png"/>
          <p:cNvPicPr>
            <a:picLocks noChangeAspect="1"/>
          </p:cNvPicPr>
          <p:nvPr/>
        </p:nvPicPr>
        <p:blipFill>
          <a:blip r:embed="rId3"/>
          <a:srcRect t="31935" r="52572" b="23505"/>
          <a:stretch>
            <a:fillRect/>
          </a:stretch>
        </p:blipFill>
        <p:spPr>
          <a:xfrm>
            <a:off x="2514600" y="990600"/>
            <a:ext cx="4800600" cy="4816640"/>
          </a:xfrm>
          <a:prstGeom prst="rect">
            <a:avLst/>
          </a:prstGeom>
        </p:spPr>
      </p:pic>
      <p:sp>
        <p:nvSpPr>
          <p:cNvPr id="82" name="Title 1"/>
          <p:cNvSpPr txBox="1">
            <a:spLocks/>
          </p:cNvSpPr>
          <p:nvPr/>
        </p:nvSpPr>
        <p:spPr bwMode="auto">
          <a:xfrm>
            <a:off x="152400" y="228600"/>
            <a:ext cx="9144000" cy="457200"/>
          </a:xfrm>
          <a:prstGeom prst="rect">
            <a:avLst/>
          </a:prstGeom>
          <a:noFill/>
          <a:ln w="9525">
            <a:noFill/>
            <a:miter lim="800000"/>
            <a:headEnd/>
            <a:tailEnd/>
          </a:ln>
        </p:spPr>
        <p:txBody>
          <a:bodyPr anchor="ctr"/>
          <a:lstStyle/>
          <a:p>
            <a:pPr>
              <a:defRPr/>
            </a:pPr>
            <a:r>
              <a:rPr lang="en-US" sz="2400" dirty="0" smtClean="0">
                <a:solidFill>
                  <a:prstClr val="black"/>
                </a:solidFill>
                <a:latin typeface="Gill Sans MT" pitchFamily="34" charset="0"/>
              </a:rPr>
              <a:t>Mapping RNA-</a:t>
            </a:r>
            <a:r>
              <a:rPr lang="en-US" sz="2400" dirty="0" err="1" smtClean="0">
                <a:solidFill>
                  <a:prstClr val="black"/>
                </a:solidFill>
                <a:latin typeface="Gill Sans MT" pitchFamily="34" charset="0"/>
              </a:rPr>
              <a:t>Seq</a:t>
            </a:r>
            <a:r>
              <a:rPr lang="en-US" sz="2400" dirty="0" smtClean="0">
                <a:solidFill>
                  <a:prstClr val="black"/>
                </a:solidFill>
                <a:latin typeface="Gill Sans MT" pitchFamily="34" charset="0"/>
              </a:rPr>
              <a:t> reads: Exon-first spliced alignment (e.g. </a:t>
            </a:r>
            <a:r>
              <a:rPr lang="en-US" sz="2400" dirty="0" err="1" smtClean="0">
                <a:solidFill>
                  <a:prstClr val="black"/>
                </a:solidFill>
                <a:latin typeface="Gill Sans MT" pitchFamily="34" charset="0"/>
              </a:rPr>
              <a:t>TopHat</a:t>
            </a:r>
            <a:r>
              <a:rPr lang="en-US" sz="2400" dirty="0" smtClean="0">
                <a:solidFill>
                  <a:prstClr val="black"/>
                </a:solidFill>
                <a:latin typeface="Gill Sans MT" pitchFamily="34" charset="0"/>
              </a:rPr>
              <a:t>)</a:t>
            </a:r>
            <a:endParaRPr lang="en-US" sz="2400" dirty="0">
              <a:solidFill>
                <a:prstClr val="black"/>
              </a:solidFill>
              <a:latin typeface="Gill Sans MT" pitchFamily="34" charset="0"/>
            </a:endParaRPr>
          </a:p>
        </p:txBody>
      </p:sp>
      <p:sp>
        <p:nvSpPr>
          <p:cNvPr id="11" name="TextBox 10"/>
          <p:cNvSpPr txBox="1"/>
          <p:nvPr/>
        </p:nvSpPr>
        <p:spPr>
          <a:xfrm>
            <a:off x="2438400" y="2073440"/>
            <a:ext cx="4572000" cy="1524000"/>
          </a:xfrm>
          <a:prstGeom prst="rect">
            <a:avLst/>
          </a:prstGeom>
          <a:solidFill>
            <a:schemeClr val="bg1"/>
          </a:solidFill>
        </p:spPr>
        <p:txBody>
          <a:bodyPr wrap="square" rtlCol="0">
            <a:spAutoFit/>
          </a:bodyPr>
          <a:lstStyle/>
          <a:p>
            <a:endParaRPr lang="en-US" dirty="0">
              <a:solidFill>
                <a:prstClr val="black"/>
              </a:solidFill>
              <a:latin typeface="Calibri"/>
            </a:endParaRPr>
          </a:p>
        </p:txBody>
      </p:sp>
      <p:sp>
        <p:nvSpPr>
          <p:cNvPr id="14" name="TextBox 13"/>
          <p:cNvSpPr txBox="1"/>
          <p:nvPr/>
        </p:nvSpPr>
        <p:spPr>
          <a:xfrm>
            <a:off x="2286000" y="3673640"/>
            <a:ext cx="4876800" cy="1981200"/>
          </a:xfrm>
          <a:prstGeom prst="rect">
            <a:avLst/>
          </a:prstGeom>
          <a:solidFill>
            <a:schemeClr val="bg1"/>
          </a:solidFill>
        </p:spPr>
        <p:txBody>
          <a:bodyPr wrap="square" rtlCol="0">
            <a:spAutoFit/>
          </a:bodyPr>
          <a:lstStyle/>
          <a:p>
            <a:endParaRPr lang="en-US" dirty="0">
              <a:solidFill>
                <a:prstClr val="black"/>
              </a:solidFill>
              <a:latin typeface="Calibri"/>
            </a:endParaRPr>
          </a:p>
        </p:txBody>
      </p:sp>
    </p:spTree>
    <p:extLst>
      <p:ext uri="{BB962C8B-B14F-4D97-AF65-F5344CB8AC3E}">
        <p14:creationId xmlns:p14="http://schemas.microsoft.com/office/powerpoint/2010/main" val="197747973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5300" y="198801"/>
            <a:ext cx="8229600" cy="669009"/>
          </a:xfrm>
        </p:spPr>
        <p:txBody>
          <a:bodyPr/>
          <a:lstStyle/>
          <a:p>
            <a:r>
              <a:rPr lang="en-US" dirty="0" smtClean="0"/>
              <a:t>Short </a:t>
            </a:r>
            <a:r>
              <a:rPr lang="en-US" smtClean="0"/>
              <a:t>read alignment</a:t>
            </a:r>
            <a:endParaRPr lang="en-US" dirty="0"/>
          </a:p>
        </p:txBody>
      </p:sp>
      <p:sp>
        <p:nvSpPr>
          <p:cNvPr id="6" name="TextBox 5"/>
          <p:cNvSpPr txBox="1"/>
          <p:nvPr/>
        </p:nvSpPr>
        <p:spPr bwMode="auto">
          <a:xfrm>
            <a:off x="673100" y="1079500"/>
            <a:ext cx="3060700" cy="646331"/>
          </a:xfrm>
          <a:prstGeom prst="rect">
            <a:avLst/>
          </a:prstGeom>
          <a:noFill/>
          <a:ln w="9525" cmpd="sng">
            <a:solidFill>
              <a:schemeClr val="tx1"/>
            </a:solidFill>
            <a:miter lim="800000"/>
            <a:headEnd/>
            <a:tailEnd/>
          </a:ln>
        </p:spPr>
        <p:txBody>
          <a:bodyPr wrap="square" rtlCol="0">
            <a:spAutoFit/>
          </a:bodyPr>
          <a:lstStyle/>
          <a:p>
            <a:pPr algn="ctr"/>
            <a:r>
              <a:rPr lang="en-US" dirty="0" smtClean="0">
                <a:solidFill>
                  <a:srgbClr val="000000"/>
                </a:solidFill>
                <a:latin typeface="Calibri" pitchFamily="34" charset="0"/>
              </a:rPr>
              <a:t>Upload your </a:t>
            </a:r>
          </a:p>
          <a:p>
            <a:pPr algn="ctr"/>
            <a:r>
              <a:rPr lang="en-US" dirty="0" smtClean="0">
                <a:solidFill>
                  <a:srgbClr val="000000"/>
                </a:solidFill>
                <a:latin typeface="Calibri" pitchFamily="34" charset="0"/>
              </a:rPr>
              <a:t>sequence data (</a:t>
            </a:r>
            <a:r>
              <a:rPr lang="en-US" dirty="0" err="1" smtClean="0">
                <a:solidFill>
                  <a:srgbClr val="000000"/>
                </a:solidFill>
                <a:latin typeface="Calibri" pitchFamily="34" charset="0"/>
              </a:rPr>
              <a:t>fastq</a:t>
            </a:r>
            <a:r>
              <a:rPr lang="en-US" dirty="0" smtClean="0">
                <a:solidFill>
                  <a:srgbClr val="000000"/>
                </a:solidFill>
                <a:latin typeface="Calibri" pitchFamily="34" charset="0"/>
              </a:rPr>
              <a:t>)</a:t>
            </a:r>
            <a:endParaRPr lang="en-US" dirty="0">
              <a:solidFill>
                <a:srgbClr val="000000"/>
              </a:solidFill>
              <a:latin typeface="Calibri" pitchFamily="34" charset="0"/>
            </a:endParaRPr>
          </a:p>
        </p:txBody>
      </p:sp>
      <p:sp>
        <p:nvSpPr>
          <p:cNvPr id="7" name="TextBox 6"/>
          <p:cNvSpPr txBox="1"/>
          <p:nvPr/>
        </p:nvSpPr>
        <p:spPr bwMode="auto">
          <a:xfrm>
            <a:off x="5295902" y="1219200"/>
            <a:ext cx="3390898" cy="369332"/>
          </a:xfrm>
          <a:prstGeom prst="rect">
            <a:avLst/>
          </a:prstGeom>
          <a:noFill/>
          <a:ln w="19050" cmpd="sng">
            <a:solidFill>
              <a:schemeClr val="tx2">
                <a:lumMod val="75000"/>
              </a:schemeClr>
            </a:solidFill>
            <a:miter lim="800000"/>
            <a:headEnd/>
            <a:tailEnd/>
          </a:ln>
        </p:spPr>
        <p:txBody>
          <a:bodyPr wrap="square" rtlCol="0">
            <a:spAutoFit/>
          </a:bodyPr>
          <a:lstStyle/>
          <a:p>
            <a:r>
              <a:rPr lang="en-US" dirty="0" smtClean="0">
                <a:solidFill>
                  <a:srgbClr val="000000"/>
                </a:solidFill>
                <a:latin typeface="Calibri" pitchFamily="34" charset="0"/>
              </a:rPr>
              <a:t>Make report of quality metrics</a:t>
            </a:r>
            <a:endParaRPr lang="en-US" dirty="0">
              <a:solidFill>
                <a:srgbClr val="000000"/>
              </a:solidFill>
              <a:latin typeface="Calibri" pitchFamily="34" charset="0"/>
            </a:endParaRPr>
          </a:p>
        </p:txBody>
      </p:sp>
      <p:sp>
        <p:nvSpPr>
          <p:cNvPr id="8" name="TextBox 7"/>
          <p:cNvSpPr txBox="1"/>
          <p:nvPr/>
        </p:nvSpPr>
        <p:spPr bwMode="auto">
          <a:xfrm>
            <a:off x="673100" y="2108200"/>
            <a:ext cx="3058800" cy="369332"/>
          </a:xfrm>
          <a:prstGeom prst="rect">
            <a:avLst/>
          </a:prstGeom>
          <a:noFill/>
          <a:ln w="9525" cmpd="sng">
            <a:solidFill>
              <a:schemeClr val="tx1"/>
            </a:solidFill>
            <a:miter lim="800000"/>
            <a:headEnd/>
            <a:tailEnd/>
          </a:ln>
        </p:spPr>
        <p:txBody>
          <a:bodyPr wrap="none" rtlCol="0">
            <a:spAutoFit/>
          </a:bodyPr>
          <a:lstStyle/>
          <a:p>
            <a:pPr algn="ctr"/>
            <a:r>
              <a:rPr lang="en-US" dirty="0" smtClean="0">
                <a:solidFill>
                  <a:srgbClr val="000000"/>
                </a:solidFill>
                <a:latin typeface="Calibri" pitchFamily="34" charset="0"/>
              </a:rPr>
              <a:t>Align to the ribosome (Bowtie)</a:t>
            </a:r>
            <a:endParaRPr lang="en-US" dirty="0">
              <a:solidFill>
                <a:srgbClr val="000000"/>
              </a:solidFill>
              <a:latin typeface="Calibri" pitchFamily="34" charset="0"/>
            </a:endParaRPr>
          </a:p>
        </p:txBody>
      </p:sp>
      <p:sp>
        <p:nvSpPr>
          <p:cNvPr id="9" name="TextBox 8"/>
          <p:cNvSpPr txBox="1"/>
          <p:nvPr/>
        </p:nvSpPr>
        <p:spPr bwMode="auto">
          <a:xfrm>
            <a:off x="5295902" y="1968500"/>
            <a:ext cx="3390898" cy="646331"/>
          </a:xfrm>
          <a:prstGeom prst="rect">
            <a:avLst/>
          </a:prstGeom>
          <a:noFill/>
          <a:ln w="19050" cmpd="sng">
            <a:solidFill>
              <a:schemeClr val="tx2">
                <a:lumMod val="75000"/>
              </a:schemeClr>
            </a:solidFill>
            <a:miter lim="800000"/>
            <a:headEnd/>
            <a:tailEnd/>
          </a:ln>
        </p:spPr>
        <p:txBody>
          <a:bodyPr wrap="square" rtlCol="0">
            <a:spAutoFit/>
          </a:bodyPr>
          <a:lstStyle/>
          <a:p>
            <a:r>
              <a:rPr lang="en-US" dirty="0" smtClean="0">
                <a:solidFill>
                  <a:srgbClr val="000000"/>
                </a:solidFill>
                <a:latin typeface="Calibri" pitchFamily="34" charset="0"/>
              </a:rPr>
              <a:t>Output ribosomal contamination metrics report</a:t>
            </a:r>
            <a:endParaRPr lang="en-US" dirty="0">
              <a:solidFill>
                <a:srgbClr val="000000"/>
              </a:solidFill>
              <a:latin typeface="Calibri" pitchFamily="34" charset="0"/>
            </a:endParaRPr>
          </a:p>
        </p:txBody>
      </p:sp>
      <p:sp>
        <p:nvSpPr>
          <p:cNvPr id="10" name="TextBox 9"/>
          <p:cNvSpPr txBox="1"/>
          <p:nvPr/>
        </p:nvSpPr>
        <p:spPr bwMode="auto">
          <a:xfrm>
            <a:off x="673100" y="3115270"/>
            <a:ext cx="3060699" cy="923330"/>
          </a:xfrm>
          <a:prstGeom prst="rect">
            <a:avLst/>
          </a:prstGeom>
          <a:noFill/>
          <a:ln w="9525" cmpd="sng">
            <a:solidFill>
              <a:schemeClr val="tx1"/>
            </a:solidFill>
            <a:miter lim="800000"/>
            <a:headEnd/>
            <a:tailEnd/>
          </a:ln>
        </p:spPr>
        <p:txBody>
          <a:bodyPr wrap="square" rtlCol="0">
            <a:spAutoFit/>
          </a:bodyPr>
          <a:lstStyle/>
          <a:p>
            <a:pPr algn="ctr"/>
            <a:r>
              <a:rPr lang="en-US" dirty="0" smtClean="0">
                <a:solidFill>
                  <a:srgbClr val="000000"/>
                </a:solidFill>
                <a:latin typeface="Calibri" pitchFamily="34" charset="0"/>
              </a:rPr>
              <a:t>Align remaining reads to genome (</a:t>
            </a:r>
            <a:r>
              <a:rPr lang="en-US" dirty="0" err="1" smtClean="0">
                <a:solidFill>
                  <a:srgbClr val="000000"/>
                </a:solidFill>
                <a:latin typeface="Calibri" pitchFamily="34" charset="0"/>
              </a:rPr>
              <a:t>TopHat</a:t>
            </a:r>
            <a:r>
              <a:rPr lang="en-US" dirty="0" smtClean="0">
                <a:solidFill>
                  <a:srgbClr val="000000"/>
                </a:solidFill>
                <a:latin typeface="Calibri" pitchFamily="34" charset="0"/>
              </a:rPr>
              <a:t>)  or </a:t>
            </a:r>
            <a:r>
              <a:rPr lang="en-US" dirty="0" err="1" smtClean="0">
                <a:solidFill>
                  <a:srgbClr val="000000"/>
                </a:solidFill>
                <a:latin typeface="Calibri" pitchFamily="34" charset="0"/>
              </a:rPr>
              <a:t>transcriptome</a:t>
            </a:r>
            <a:r>
              <a:rPr lang="en-US" dirty="0" smtClean="0">
                <a:solidFill>
                  <a:srgbClr val="000000"/>
                </a:solidFill>
                <a:latin typeface="Calibri" pitchFamily="34" charset="0"/>
              </a:rPr>
              <a:t> (RSEM)</a:t>
            </a:r>
            <a:endParaRPr lang="en-US" dirty="0">
              <a:solidFill>
                <a:srgbClr val="000000"/>
              </a:solidFill>
              <a:latin typeface="Calibri" pitchFamily="34" charset="0"/>
            </a:endParaRPr>
          </a:p>
        </p:txBody>
      </p:sp>
      <p:cxnSp>
        <p:nvCxnSpPr>
          <p:cNvPr id="19" name="Straight Arrow Connector 18"/>
          <p:cNvCxnSpPr>
            <a:endCxn id="7" idx="1"/>
          </p:cNvCxnSpPr>
          <p:nvPr/>
        </p:nvCxnSpPr>
        <p:spPr>
          <a:xfrm flipV="1">
            <a:off x="3733800" y="1403866"/>
            <a:ext cx="1562102" cy="5834"/>
          </a:xfrm>
          <a:prstGeom prst="straightConnector1">
            <a:avLst/>
          </a:prstGeom>
          <a:solidFill>
            <a:srgbClr val="FFFFFF"/>
          </a:solidFill>
          <a:ln w="28575" cmpd="sng" algn="ctr">
            <a:solidFill>
              <a:schemeClr val="tx1"/>
            </a:solidFill>
            <a:prstDash val="sysDash"/>
            <a:miter lim="800000"/>
            <a:headEnd type="none" w="med" len="med"/>
            <a:tailEnd type="arrow"/>
          </a:ln>
          <a:effectLst/>
        </p:spPr>
      </p:cxnSp>
      <p:cxnSp>
        <p:nvCxnSpPr>
          <p:cNvPr id="21" name="Straight Arrow Connector 20"/>
          <p:cNvCxnSpPr>
            <a:stCxn id="6" idx="2"/>
            <a:endCxn id="8" idx="0"/>
          </p:cNvCxnSpPr>
          <p:nvPr/>
        </p:nvCxnSpPr>
        <p:spPr>
          <a:xfrm flipH="1">
            <a:off x="2202500" y="1725831"/>
            <a:ext cx="950" cy="382369"/>
          </a:xfrm>
          <a:prstGeom prst="straightConnector1">
            <a:avLst/>
          </a:prstGeom>
          <a:solidFill>
            <a:srgbClr val="FFFFFF"/>
          </a:solidFill>
          <a:ln w="28575" cmpd="sng" algn="ctr">
            <a:solidFill>
              <a:srgbClr val="000000"/>
            </a:solidFill>
            <a:miter lim="800000"/>
            <a:headEnd type="none" w="med" len="med"/>
            <a:tailEnd type="arrow"/>
          </a:ln>
          <a:effectLst/>
        </p:spPr>
      </p:cxnSp>
      <p:cxnSp>
        <p:nvCxnSpPr>
          <p:cNvPr id="22" name="Straight Arrow Connector 21"/>
          <p:cNvCxnSpPr>
            <a:stCxn id="8" idx="3"/>
            <a:endCxn id="9" idx="1"/>
          </p:cNvCxnSpPr>
          <p:nvPr/>
        </p:nvCxnSpPr>
        <p:spPr>
          <a:xfrm flipV="1">
            <a:off x="3731900" y="2291666"/>
            <a:ext cx="1564002" cy="1200"/>
          </a:xfrm>
          <a:prstGeom prst="straightConnector1">
            <a:avLst/>
          </a:prstGeom>
          <a:solidFill>
            <a:srgbClr val="FFFFFF"/>
          </a:solidFill>
          <a:ln w="28575" cmpd="sng" algn="ctr">
            <a:solidFill>
              <a:schemeClr val="tx1"/>
            </a:solidFill>
            <a:prstDash val="sysDash"/>
            <a:miter lim="800000"/>
            <a:headEnd type="none" w="med" len="med"/>
            <a:tailEnd type="arrow"/>
          </a:ln>
          <a:effectLst/>
        </p:spPr>
      </p:cxnSp>
      <p:cxnSp>
        <p:nvCxnSpPr>
          <p:cNvPr id="25" name="Straight Arrow Connector 24"/>
          <p:cNvCxnSpPr>
            <a:stCxn id="8" idx="2"/>
            <a:endCxn id="10" idx="0"/>
          </p:cNvCxnSpPr>
          <p:nvPr/>
        </p:nvCxnSpPr>
        <p:spPr>
          <a:xfrm>
            <a:off x="2202500" y="2477532"/>
            <a:ext cx="950" cy="637738"/>
          </a:xfrm>
          <a:prstGeom prst="straightConnector1">
            <a:avLst/>
          </a:prstGeom>
          <a:solidFill>
            <a:srgbClr val="FFFFFF"/>
          </a:solidFill>
          <a:ln w="28575" cmpd="sng" algn="ctr">
            <a:solidFill>
              <a:srgbClr val="000000"/>
            </a:solidFill>
            <a:miter lim="800000"/>
            <a:headEnd type="none" w="med" len="med"/>
            <a:tailEnd type="arrow"/>
          </a:ln>
          <a:effectLst/>
        </p:spPr>
      </p:cxnSp>
      <p:sp>
        <p:nvSpPr>
          <p:cNvPr id="3" name="TextBox 2"/>
          <p:cNvSpPr txBox="1"/>
          <p:nvPr/>
        </p:nvSpPr>
        <p:spPr>
          <a:xfrm>
            <a:off x="228600" y="4419600"/>
            <a:ext cx="8686800" cy="1815882"/>
          </a:xfrm>
          <a:prstGeom prst="rect">
            <a:avLst/>
          </a:prstGeom>
          <a:noFill/>
        </p:spPr>
        <p:txBody>
          <a:bodyPr wrap="square" rtlCol="0">
            <a:spAutoFit/>
          </a:bodyPr>
          <a:lstStyle/>
          <a:p>
            <a:r>
              <a:rPr lang="en-US" sz="1400" dirty="0">
                <a:latin typeface="Courier"/>
                <a:cs typeface="Courier"/>
              </a:rPr>
              <a:t>tophat2 --library-type </a:t>
            </a:r>
            <a:r>
              <a:rPr lang="en-US" sz="1400" dirty="0" err="1">
                <a:latin typeface="Courier"/>
                <a:cs typeface="Courier"/>
              </a:rPr>
              <a:t>fr-firststrand</a:t>
            </a:r>
            <a:r>
              <a:rPr lang="en-US" sz="1400" dirty="0">
                <a:latin typeface="Courier"/>
                <a:cs typeface="Courier"/>
              </a:rPr>
              <a:t> --segment-length 20 </a:t>
            </a:r>
            <a:r>
              <a:rPr lang="en-US" sz="1400" dirty="0" smtClean="0">
                <a:latin typeface="Courier"/>
                <a:cs typeface="Courier"/>
              </a:rPr>
              <a:t>\</a:t>
            </a:r>
          </a:p>
          <a:p>
            <a:r>
              <a:rPr lang="en-US" sz="1400" dirty="0" smtClean="0">
                <a:latin typeface="Courier"/>
                <a:cs typeface="Courier"/>
              </a:rPr>
              <a:t>-</a:t>
            </a:r>
            <a:r>
              <a:rPr lang="en-US" sz="1400" dirty="0">
                <a:latin typeface="Courier"/>
                <a:cs typeface="Courier"/>
              </a:rPr>
              <a:t>G  </a:t>
            </a:r>
            <a:r>
              <a:rPr lang="en-US" sz="1400" dirty="0" err="1">
                <a:latin typeface="Courier"/>
                <a:cs typeface="Courier"/>
              </a:rPr>
              <a:t>genome.quantification</a:t>
            </a:r>
            <a:r>
              <a:rPr lang="en-US" sz="1400" dirty="0">
                <a:latin typeface="Courier"/>
                <a:cs typeface="Courier"/>
              </a:rPr>
              <a:t>/</a:t>
            </a:r>
            <a:r>
              <a:rPr lang="en-US" sz="1400" dirty="0" err="1">
                <a:latin typeface="Courier"/>
                <a:cs typeface="Courier"/>
              </a:rPr>
              <a:t>ucsc.gtf</a:t>
            </a:r>
            <a:r>
              <a:rPr lang="en-US" sz="1400" dirty="0">
                <a:latin typeface="Courier"/>
                <a:cs typeface="Courier"/>
              </a:rPr>
              <a:t> </a:t>
            </a:r>
            <a:r>
              <a:rPr lang="en-US" sz="1400" dirty="0" smtClean="0">
                <a:latin typeface="Courier"/>
                <a:cs typeface="Courier"/>
              </a:rPr>
              <a:t>-</a:t>
            </a:r>
            <a:r>
              <a:rPr lang="en-US" sz="1400" dirty="0">
                <a:latin typeface="Courier"/>
                <a:cs typeface="Courier"/>
              </a:rPr>
              <a:t>o  </a:t>
            </a:r>
            <a:r>
              <a:rPr lang="en-US" sz="1400" dirty="0" err="1">
                <a:latin typeface="Courier"/>
                <a:cs typeface="Courier"/>
              </a:rPr>
              <a:t>tophat</a:t>
            </a:r>
            <a:r>
              <a:rPr lang="en-US" sz="1400" dirty="0">
                <a:latin typeface="Courier"/>
                <a:cs typeface="Courier"/>
              </a:rPr>
              <a:t>/th.quant.ctrl1 </a:t>
            </a:r>
            <a:r>
              <a:rPr lang="en-US" sz="1400" dirty="0" smtClean="0">
                <a:latin typeface="Courier"/>
                <a:cs typeface="Courier"/>
              </a:rPr>
              <a:t>\</a:t>
            </a:r>
          </a:p>
          <a:p>
            <a:r>
              <a:rPr lang="en-US" sz="1400" dirty="0" err="1" smtClean="0">
                <a:latin typeface="Courier"/>
                <a:cs typeface="Courier"/>
              </a:rPr>
              <a:t>genome.quantification</a:t>
            </a:r>
            <a:r>
              <a:rPr lang="en-US" sz="1400" dirty="0">
                <a:latin typeface="Courier"/>
                <a:cs typeface="Courier"/>
              </a:rPr>
              <a:t>/mm10 </a:t>
            </a:r>
            <a:r>
              <a:rPr lang="en-US" sz="1400" dirty="0" err="1">
                <a:latin typeface="Courier"/>
                <a:cs typeface="Courier"/>
              </a:rPr>
              <a:t>fastq.quantification</a:t>
            </a:r>
            <a:r>
              <a:rPr lang="en-US" sz="1400" dirty="0">
                <a:latin typeface="Courier"/>
                <a:cs typeface="Courier"/>
              </a:rPr>
              <a:t>/control_rep1.1.fq \</a:t>
            </a:r>
          </a:p>
          <a:p>
            <a:r>
              <a:rPr lang="en-US" sz="1400" dirty="0" err="1">
                <a:latin typeface="Courier"/>
                <a:cs typeface="Courier"/>
              </a:rPr>
              <a:t>fastq.quantification</a:t>
            </a:r>
            <a:r>
              <a:rPr lang="en-US" sz="1400" dirty="0">
                <a:latin typeface="Courier"/>
                <a:cs typeface="Courier"/>
              </a:rPr>
              <a:t>/control_rep1.2.</a:t>
            </a:r>
            <a:r>
              <a:rPr lang="en-US" sz="1400" dirty="0" smtClean="0">
                <a:latin typeface="Courier"/>
                <a:cs typeface="Courier"/>
              </a:rPr>
              <a:t>fq</a:t>
            </a:r>
          </a:p>
          <a:p>
            <a:endParaRPr lang="en-US" sz="1400" dirty="0">
              <a:latin typeface="Courier"/>
              <a:cs typeface="Courier"/>
            </a:endParaRPr>
          </a:p>
          <a:p>
            <a:endParaRPr lang="en-US" sz="1400" dirty="0" smtClean="0">
              <a:latin typeface="Courier"/>
              <a:cs typeface="Courier"/>
            </a:endParaRPr>
          </a:p>
          <a:p>
            <a:r>
              <a:rPr lang="en-US" sz="1400" dirty="0" smtClean="0">
                <a:latin typeface="Courier"/>
                <a:cs typeface="Courier"/>
              </a:rPr>
              <a:t>/project</a:t>
            </a:r>
            <a:r>
              <a:rPr lang="en-US" sz="1400" dirty="0">
                <a:latin typeface="Courier"/>
                <a:cs typeface="Courier"/>
              </a:rPr>
              <a:t>/</a:t>
            </a:r>
            <a:r>
              <a:rPr lang="en-US" sz="1400" dirty="0" err="1">
                <a:latin typeface="Courier"/>
                <a:cs typeface="Courier"/>
              </a:rPr>
              <a:t>umw_biocore</a:t>
            </a:r>
            <a:r>
              <a:rPr lang="en-US" sz="1400" dirty="0">
                <a:latin typeface="Courier"/>
                <a:cs typeface="Courier"/>
              </a:rPr>
              <a:t>/bin/</a:t>
            </a:r>
            <a:r>
              <a:rPr lang="en-US" sz="1400" dirty="0" err="1">
                <a:latin typeface="Courier"/>
                <a:cs typeface="Courier"/>
              </a:rPr>
              <a:t>igvtools.sh</a:t>
            </a:r>
            <a:r>
              <a:rPr lang="en-US" sz="1400" dirty="0">
                <a:latin typeface="Courier"/>
                <a:cs typeface="Courier"/>
              </a:rPr>
              <a:t> count -w 5 </a:t>
            </a:r>
            <a:r>
              <a:rPr lang="en-US" sz="1400" dirty="0" err="1">
                <a:latin typeface="Courier"/>
                <a:cs typeface="Courier"/>
              </a:rPr>
              <a:t>tophat</a:t>
            </a:r>
            <a:r>
              <a:rPr lang="en-US" sz="1400" dirty="0">
                <a:latin typeface="Courier"/>
                <a:cs typeface="Courier"/>
              </a:rPr>
              <a:t>/th.quant.ctrl1.</a:t>
            </a:r>
            <a:r>
              <a:rPr lang="en-US" sz="1400" dirty="0" smtClean="0">
                <a:latin typeface="Courier"/>
                <a:cs typeface="Courier"/>
              </a:rPr>
              <a:t>bam \ </a:t>
            </a:r>
            <a:r>
              <a:rPr lang="en-US" sz="1400" dirty="0" err="1" smtClean="0">
                <a:latin typeface="Courier"/>
                <a:cs typeface="Courier"/>
              </a:rPr>
              <a:t>tophat</a:t>
            </a:r>
            <a:r>
              <a:rPr lang="en-US" sz="1400" dirty="0">
                <a:latin typeface="Courier"/>
                <a:cs typeface="Courier"/>
              </a:rPr>
              <a:t>/th.quant.ctrl1.bam.tdf </a:t>
            </a:r>
            <a:r>
              <a:rPr lang="en-US" sz="1400" dirty="0" err="1">
                <a:latin typeface="Courier"/>
                <a:cs typeface="Courier"/>
              </a:rPr>
              <a:t>genome.quantification</a:t>
            </a:r>
            <a:r>
              <a:rPr lang="en-US" sz="1400" dirty="0">
                <a:latin typeface="Courier"/>
                <a:cs typeface="Courier"/>
              </a:rPr>
              <a:t>/mm10.fa</a:t>
            </a:r>
            <a:endParaRPr lang="en-US" sz="1400" dirty="0" smtClean="0">
              <a:latin typeface="Courier"/>
              <a:cs typeface="Courier"/>
            </a:endParaRPr>
          </a:p>
        </p:txBody>
      </p:sp>
    </p:spTree>
    <p:extLst>
      <p:ext uri="{BB962C8B-B14F-4D97-AF65-F5344CB8AC3E}">
        <p14:creationId xmlns:p14="http://schemas.microsoft.com/office/powerpoint/2010/main" val="268346728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72"/>
          <p:cNvPicPr>
            <a:picLocks noChangeAspect="1" noChangeArrowheads="1"/>
          </p:cNvPicPr>
          <p:nvPr/>
        </p:nvPicPr>
        <p:blipFill>
          <a:blip r:embed="rId2" cstate="print"/>
          <a:srcRect/>
          <a:stretch>
            <a:fillRect/>
          </a:stretch>
        </p:blipFill>
        <p:spPr bwMode="auto">
          <a:xfrm>
            <a:off x="1998663" y="1565275"/>
            <a:ext cx="2057400" cy="1273175"/>
          </a:xfrm>
          <a:prstGeom prst="rect">
            <a:avLst/>
          </a:prstGeom>
          <a:noFill/>
          <a:ln w="12700">
            <a:noFill/>
            <a:miter lim="800000"/>
            <a:headEnd/>
            <a:tailEnd/>
          </a:ln>
        </p:spPr>
      </p:pic>
      <p:sp>
        <p:nvSpPr>
          <p:cNvPr id="16" name="Rectangle 5"/>
          <p:cNvSpPr>
            <a:spLocks/>
          </p:cNvSpPr>
          <p:nvPr/>
        </p:nvSpPr>
        <p:spPr bwMode="auto">
          <a:xfrm>
            <a:off x="6851651" y="1066800"/>
            <a:ext cx="1409700" cy="631825"/>
          </a:xfrm>
          <a:prstGeom prst="rect">
            <a:avLst/>
          </a:prstGeom>
          <a:noFill/>
          <a:ln w="12700" cap="flat">
            <a:noFill/>
            <a:miter lim="800000"/>
            <a:headEnd type="none" w="med" len="med"/>
            <a:tailEnd type="none" w="med" len="med"/>
          </a:ln>
        </p:spPr>
        <p:txBody>
          <a:bodyPr lIns="0" tIns="0" rIns="0" bIns="0" anchor="ctr"/>
          <a:lstStyle/>
          <a:p>
            <a:pPr>
              <a:lnSpc>
                <a:spcPct val="80000"/>
              </a:lnSpc>
              <a:defRPr/>
            </a:pPr>
            <a:r>
              <a:rPr lang="en-US" sz="2400" dirty="0">
                <a:solidFill>
                  <a:srgbClr val="3344AA"/>
                </a:solidFill>
                <a:latin typeface="+mn-lt"/>
                <a:ea typeface="Gill Sans" pitchFamily="-65" charset="0"/>
                <a:cs typeface="Gill Sans" pitchFamily="-65" charset="0"/>
              </a:rPr>
              <a:t>Sequenced reads</a:t>
            </a:r>
          </a:p>
        </p:txBody>
      </p:sp>
      <p:grpSp>
        <p:nvGrpSpPr>
          <p:cNvPr id="17" name="Group 6"/>
          <p:cNvGrpSpPr>
            <a:grpSpLocks/>
          </p:cNvGrpSpPr>
          <p:nvPr/>
        </p:nvGrpSpPr>
        <p:grpSpPr bwMode="auto">
          <a:xfrm>
            <a:off x="6731001" y="1870075"/>
            <a:ext cx="1652587" cy="841375"/>
            <a:chOff x="0" y="0"/>
            <a:chExt cx="1736" cy="883"/>
          </a:xfrm>
        </p:grpSpPr>
        <p:sp>
          <p:nvSpPr>
            <p:cNvPr id="19" name="Line 7"/>
            <p:cNvSpPr>
              <a:spLocks noChangeShapeType="1"/>
            </p:cNvSpPr>
            <p:nvPr/>
          </p:nvSpPr>
          <p:spPr bwMode="auto">
            <a:xfrm>
              <a:off x="183" y="63"/>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21" name="Line 8"/>
            <p:cNvSpPr>
              <a:spLocks noChangeShapeType="1"/>
            </p:cNvSpPr>
            <p:nvPr/>
          </p:nvSpPr>
          <p:spPr bwMode="auto">
            <a:xfrm>
              <a:off x="400" y="208"/>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22" name="Line 9"/>
            <p:cNvSpPr>
              <a:spLocks noChangeShapeType="1"/>
            </p:cNvSpPr>
            <p:nvPr/>
          </p:nvSpPr>
          <p:spPr bwMode="auto">
            <a:xfrm>
              <a:off x="272" y="143"/>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23" name="Line 10"/>
            <p:cNvSpPr>
              <a:spLocks noChangeShapeType="1"/>
            </p:cNvSpPr>
            <p:nvPr/>
          </p:nvSpPr>
          <p:spPr bwMode="auto">
            <a:xfrm>
              <a:off x="312" y="303"/>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24" name="Line 11"/>
            <p:cNvSpPr>
              <a:spLocks noChangeShapeType="1"/>
            </p:cNvSpPr>
            <p:nvPr/>
          </p:nvSpPr>
          <p:spPr bwMode="auto">
            <a:xfrm>
              <a:off x="489" y="112"/>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25" name="Line 12"/>
            <p:cNvSpPr>
              <a:spLocks noChangeShapeType="1"/>
            </p:cNvSpPr>
            <p:nvPr/>
          </p:nvSpPr>
          <p:spPr bwMode="auto">
            <a:xfrm>
              <a:off x="560" y="280"/>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27" name="Line 13"/>
            <p:cNvSpPr>
              <a:spLocks noChangeShapeType="1"/>
            </p:cNvSpPr>
            <p:nvPr/>
          </p:nvSpPr>
          <p:spPr bwMode="auto">
            <a:xfrm>
              <a:off x="137" y="223"/>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28" name="Line 14"/>
            <p:cNvSpPr>
              <a:spLocks noChangeShapeType="1"/>
            </p:cNvSpPr>
            <p:nvPr/>
          </p:nvSpPr>
          <p:spPr bwMode="auto">
            <a:xfrm>
              <a:off x="560" y="32"/>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29" name="Line 15"/>
            <p:cNvSpPr>
              <a:spLocks noChangeShapeType="1"/>
            </p:cNvSpPr>
            <p:nvPr/>
          </p:nvSpPr>
          <p:spPr bwMode="auto">
            <a:xfrm>
              <a:off x="649" y="200"/>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30" name="Line 16"/>
            <p:cNvSpPr>
              <a:spLocks noChangeShapeType="1"/>
            </p:cNvSpPr>
            <p:nvPr/>
          </p:nvSpPr>
          <p:spPr bwMode="auto">
            <a:xfrm>
              <a:off x="752" y="120"/>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31" name="Line 17"/>
            <p:cNvSpPr>
              <a:spLocks noChangeShapeType="1"/>
            </p:cNvSpPr>
            <p:nvPr/>
          </p:nvSpPr>
          <p:spPr bwMode="auto">
            <a:xfrm>
              <a:off x="967" y="423"/>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32" name="Line 18"/>
            <p:cNvSpPr>
              <a:spLocks noChangeShapeType="1"/>
            </p:cNvSpPr>
            <p:nvPr/>
          </p:nvSpPr>
          <p:spPr bwMode="auto">
            <a:xfrm>
              <a:off x="640" y="392"/>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33" name="Line 19"/>
            <p:cNvSpPr>
              <a:spLocks noChangeShapeType="1"/>
            </p:cNvSpPr>
            <p:nvPr/>
          </p:nvSpPr>
          <p:spPr bwMode="auto">
            <a:xfrm>
              <a:off x="400" y="400"/>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34" name="Line 20"/>
            <p:cNvSpPr>
              <a:spLocks noChangeShapeType="1"/>
            </p:cNvSpPr>
            <p:nvPr/>
          </p:nvSpPr>
          <p:spPr bwMode="auto">
            <a:xfrm>
              <a:off x="137" y="368"/>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35" name="Line 21"/>
            <p:cNvSpPr>
              <a:spLocks noChangeShapeType="1"/>
            </p:cNvSpPr>
            <p:nvPr/>
          </p:nvSpPr>
          <p:spPr bwMode="auto">
            <a:xfrm>
              <a:off x="0" y="297"/>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36" name="Line 22"/>
            <p:cNvSpPr>
              <a:spLocks noChangeShapeType="1"/>
            </p:cNvSpPr>
            <p:nvPr/>
          </p:nvSpPr>
          <p:spPr bwMode="auto">
            <a:xfrm>
              <a:off x="927" y="32"/>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37" name="Line 23"/>
            <p:cNvSpPr>
              <a:spLocks noChangeShapeType="1"/>
            </p:cNvSpPr>
            <p:nvPr/>
          </p:nvSpPr>
          <p:spPr bwMode="auto">
            <a:xfrm>
              <a:off x="1144" y="177"/>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38" name="Line 24"/>
            <p:cNvSpPr>
              <a:spLocks noChangeShapeType="1"/>
            </p:cNvSpPr>
            <p:nvPr/>
          </p:nvSpPr>
          <p:spPr bwMode="auto">
            <a:xfrm>
              <a:off x="1016" y="112"/>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39" name="Line 25"/>
            <p:cNvSpPr>
              <a:spLocks noChangeShapeType="1"/>
            </p:cNvSpPr>
            <p:nvPr/>
          </p:nvSpPr>
          <p:spPr bwMode="auto">
            <a:xfrm>
              <a:off x="1056" y="272"/>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40" name="Line 26"/>
            <p:cNvSpPr>
              <a:spLocks noChangeShapeType="1"/>
            </p:cNvSpPr>
            <p:nvPr/>
          </p:nvSpPr>
          <p:spPr bwMode="auto">
            <a:xfrm>
              <a:off x="1232" y="80"/>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41" name="Line 27"/>
            <p:cNvSpPr>
              <a:spLocks noChangeShapeType="1"/>
            </p:cNvSpPr>
            <p:nvPr/>
          </p:nvSpPr>
          <p:spPr bwMode="auto">
            <a:xfrm>
              <a:off x="1304" y="248"/>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42" name="Line 28"/>
            <p:cNvSpPr>
              <a:spLocks noChangeShapeType="1"/>
            </p:cNvSpPr>
            <p:nvPr/>
          </p:nvSpPr>
          <p:spPr bwMode="auto">
            <a:xfrm>
              <a:off x="881" y="192"/>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43" name="Line 29"/>
            <p:cNvSpPr>
              <a:spLocks noChangeShapeType="1"/>
            </p:cNvSpPr>
            <p:nvPr/>
          </p:nvSpPr>
          <p:spPr bwMode="auto">
            <a:xfrm>
              <a:off x="1304" y="0"/>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44" name="Line 30"/>
            <p:cNvSpPr>
              <a:spLocks noChangeShapeType="1"/>
            </p:cNvSpPr>
            <p:nvPr/>
          </p:nvSpPr>
          <p:spPr bwMode="auto">
            <a:xfrm>
              <a:off x="1392" y="168"/>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45" name="Line 31"/>
            <p:cNvSpPr>
              <a:spLocks noChangeShapeType="1"/>
            </p:cNvSpPr>
            <p:nvPr/>
          </p:nvSpPr>
          <p:spPr bwMode="auto">
            <a:xfrm>
              <a:off x="1496" y="88"/>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46" name="Line 32"/>
            <p:cNvSpPr>
              <a:spLocks noChangeShapeType="1"/>
            </p:cNvSpPr>
            <p:nvPr/>
          </p:nvSpPr>
          <p:spPr bwMode="auto">
            <a:xfrm>
              <a:off x="1559" y="272"/>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47" name="Line 33"/>
            <p:cNvSpPr>
              <a:spLocks noChangeShapeType="1"/>
            </p:cNvSpPr>
            <p:nvPr/>
          </p:nvSpPr>
          <p:spPr bwMode="auto">
            <a:xfrm>
              <a:off x="1384" y="360"/>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48" name="Line 34"/>
            <p:cNvSpPr>
              <a:spLocks noChangeShapeType="1"/>
            </p:cNvSpPr>
            <p:nvPr/>
          </p:nvSpPr>
          <p:spPr bwMode="auto">
            <a:xfrm>
              <a:off x="1144" y="368"/>
              <a:ext cx="177"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49" name="Line 35"/>
            <p:cNvSpPr>
              <a:spLocks noChangeShapeType="1"/>
            </p:cNvSpPr>
            <p:nvPr/>
          </p:nvSpPr>
          <p:spPr bwMode="auto">
            <a:xfrm>
              <a:off x="881" y="337"/>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50" name="Line 36"/>
            <p:cNvSpPr>
              <a:spLocks noChangeShapeType="1"/>
            </p:cNvSpPr>
            <p:nvPr/>
          </p:nvSpPr>
          <p:spPr bwMode="auto">
            <a:xfrm>
              <a:off x="792" y="263"/>
              <a:ext cx="175" cy="0"/>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51" name="Line 37"/>
            <p:cNvSpPr>
              <a:spLocks noChangeShapeType="1"/>
            </p:cNvSpPr>
            <p:nvPr/>
          </p:nvSpPr>
          <p:spPr bwMode="auto">
            <a:xfrm>
              <a:off x="240" y="726"/>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52" name="Line 38"/>
            <p:cNvSpPr>
              <a:spLocks noChangeShapeType="1"/>
            </p:cNvSpPr>
            <p:nvPr/>
          </p:nvSpPr>
          <p:spPr bwMode="auto">
            <a:xfrm>
              <a:off x="449" y="470"/>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53" name="Line 39"/>
            <p:cNvSpPr>
              <a:spLocks noChangeShapeType="1"/>
            </p:cNvSpPr>
            <p:nvPr/>
          </p:nvSpPr>
          <p:spPr bwMode="auto">
            <a:xfrm>
              <a:off x="200" y="621"/>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54" name="Line 40"/>
            <p:cNvSpPr>
              <a:spLocks noChangeShapeType="1"/>
            </p:cNvSpPr>
            <p:nvPr/>
          </p:nvSpPr>
          <p:spPr bwMode="auto">
            <a:xfrm>
              <a:off x="375" y="558"/>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55" name="Line 41"/>
            <p:cNvSpPr>
              <a:spLocks noChangeShapeType="1"/>
            </p:cNvSpPr>
            <p:nvPr/>
          </p:nvSpPr>
          <p:spPr bwMode="auto">
            <a:xfrm>
              <a:off x="649" y="870"/>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56" name="Line 42"/>
            <p:cNvSpPr>
              <a:spLocks noChangeShapeType="1"/>
            </p:cNvSpPr>
            <p:nvPr/>
          </p:nvSpPr>
          <p:spPr bwMode="auto">
            <a:xfrm>
              <a:off x="320" y="838"/>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57" name="Line 43"/>
            <p:cNvSpPr>
              <a:spLocks noChangeShapeType="1"/>
            </p:cNvSpPr>
            <p:nvPr/>
          </p:nvSpPr>
          <p:spPr bwMode="auto">
            <a:xfrm>
              <a:off x="720" y="478"/>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58" name="Line 44"/>
            <p:cNvSpPr>
              <a:spLocks noChangeShapeType="1"/>
            </p:cNvSpPr>
            <p:nvPr/>
          </p:nvSpPr>
          <p:spPr bwMode="auto">
            <a:xfrm>
              <a:off x="640" y="558"/>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59" name="Line 45"/>
            <p:cNvSpPr>
              <a:spLocks noChangeShapeType="1"/>
            </p:cNvSpPr>
            <p:nvPr/>
          </p:nvSpPr>
          <p:spPr bwMode="auto">
            <a:xfrm>
              <a:off x="735" y="718"/>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60" name="Line 46"/>
            <p:cNvSpPr>
              <a:spLocks noChangeShapeType="1"/>
            </p:cNvSpPr>
            <p:nvPr/>
          </p:nvSpPr>
          <p:spPr bwMode="auto">
            <a:xfrm>
              <a:off x="560" y="638"/>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61" name="Line 47"/>
            <p:cNvSpPr>
              <a:spLocks noChangeShapeType="1"/>
            </p:cNvSpPr>
            <p:nvPr/>
          </p:nvSpPr>
          <p:spPr bwMode="auto">
            <a:xfrm>
              <a:off x="560" y="781"/>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62" name="Line 48"/>
            <p:cNvSpPr>
              <a:spLocks noChangeShapeType="1"/>
            </p:cNvSpPr>
            <p:nvPr/>
          </p:nvSpPr>
          <p:spPr bwMode="auto">
            <a:xfrm>
              <a:off x="472" y="710"/>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63" name="Line 49"/>
            <p:cNvSpPr>
              <a:spLocks noChangeShapeType="1"/>
            </p:cNvSpPr>
            <p:nvPr/>
          </p:nvSpPr>
          <p:spPr bwMode="auto">
            <a:xfrm>
              <a:off x="1496" y="585"/>
              <a:ext cx="175" cy="2"/>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64" name="Line 50"/>
            <p:cNvSpPr>
              <a:spLocks noChangeShapeType="1"/>
            </p:cNvSpPr>
            <p:nvPr/>
          </p:nvSpPr>
          <p:spPr bwMode="auto">
            <a:xfrm>
              <a:off x="961" y="880"/>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65" name="Line 51"/>
            <p:cNvSpPr>
              <a:spLocks noChangeShapeType="1"/>
            </p:cNvSpPr>
            <p:nvPr/>
          </p:nvSpPr>
          <p:spPr bwMode="auto">
            <a:xfrm>
              <a:off x="855" y="591"/>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66" name="Line 52"/>
            <p:cNvSpPr>
              <a:spLocks noChangeShapeType="1"/>
            </p:cNvSpPr>
            <p:nvPr/>
          </p:nvSpPr>
          <p:spPr bwMode="auto">
            <a:xfrm>
              <a:off x="961" y="511"/>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67" name="Line 53"/>
            <p:cNvSpPr>
              <a:spLocks noChangeShapeType="1"/>
            </p:cNvSpPr>
            <p:nvPr/>
          </p:nvSpPr>
          <p:spPr bwMode="auto">
            <a:xfrm>
              <a:off x="1176" y="816"/>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68" name="Line 54"/>
            <p:cNvSpPr>
              <a:spLocks noChangeShapeType="1"/>
            </p:cNvSpPr>
            <p:nvPr/>
          </p:nvSpPr>
          <p:spPr bwMode="auto">
            <a:xfrm>
              <a:off x="849" y="785"/>
              <a:ext cx="173" cy="2"/>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69" name="Line 55"/>
            <p:cNvSpPr>
              <a:spLocks noChangeShapeType="1"/>
            </p:cNvSpPr>
            <p:nvPr/>
          </p:nvSpPr>
          <p:spPr bwMode="auto">
            <a:xfrm>
              <a:off x="1441" y="465"/>
              <a:ext cx="173" cy="2"/>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70" name="Line 56"/>
            <p:cNvSpPr>
              <a:spLocks noChangeShapeType="1"/>
            </p:cNvSpPr>
            <p:nvPr/>
          </p:nvSpPr>
          <p:spPr bwMode="auto">
            <a:xfrm>
              <a:off x="1224" y="505"/>
              <a:ext cx="175" cy="2"/>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71" name="Line 57"/>
            <p:cNvSpPr>
              <a:spLocks noChangeShapeType="1"/>
            </p:cNvSpPr>
            <p:nvPr/>
          </p:nvSpPr>
          <p:spPr bwMode="auto">
            <a:xfrm>
              <a:off x="1264" y="665"/>
              <a:ext cx="175" cy="2"/>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72" name="Line 58"/>
            <p:cNvSpPr>
              <a:spLocks noChangeShapeType="1"/>
            </p:cNvSpPr>
            <p:nvPr/>
          </p:nvSpPr>
          <p:spPr bwMode="auto">
            <a:xfrm>
              <a:off x="1087" y="585"/>
              <a:ext cx="175" cy="2"/>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73" name="Line 59"/>
            <p:cNvSpPr>
              <a:spLocks noChangeShapeType="1"/>
            </p:cNvSpPr>
            <p:nvPr/>
          </p:nvSpPr>
          <p:spPr bwMode="auto">
            <a:xfrm>
              <a:off x="1087" y="728"/>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74" name="Line 60"/>
            <p:cNvSpPr>
              <a:spLocks noChangeShapeType="1"/>
            </p:cNvSpPr>
            <p:nvPr/>
          </p:nvSpPr>
          <p:spPr bwMode="auto">
            <a:xfrm>
              <a:off x="1001" y="656"/>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75" name="Line 61"/>
            <p:cNvSpPr>
              <a:spLocks noChangeShapeType="1"/>
            </p:cNvSpPr>
            <p:nvPr/>
          </p:nvSpPr>
          <p:spPr bwMode="auto">
            <a:xfrm>
              <a:off x="183" y="480"/>
              <a:ext cx="175" cy="3"/>
            </a:xfrm>
            <a:prstGeom prst="line">
              <a:avLst/>
            </a:prstGeom>
            <a:noFill/>
            <a:ln w="76200" cap="flat">
              <a:solidFill>
                <a:srgbClr val="3344AA"/>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grpSp>
      <p:sp>
        <p:nvSpPr>
          <p:cNvPr id="76" name="Rectangle 63"/>
          <p:cNvSpPr>
            <a:spLocks/>
          </p:cNvSpPr>
          <p:nvPr/>
        </p:nvSpPr>
        <p:spPr bwMode="auto">
          <a:xfrm>
            <a:off x="923926" y="1470025"/>
            <a:ext cx="579437" cy="350837"/>
          </a:xfrm>
          <a:prstGeom prst="rect">
            <a:avLst/>
          </a:prstGeom>
          <a:noFill/>
          <a:ln w="12700" cap="flat">
            <a:noFill/>
            <a:miter lim="800000"/>
            <a:headEnd type="none" w="med" len="med"/>
            <a:tailEnd type="none" w="med" len="med"/>
          </a:ln>
        </p:spPr>
        <p:txBody>
          <a:bodyPr lIns="0" tIns="0" rIns="0" bIns="0" anchor="ctr"/>
          <a:lstStyle/>
          <a:p>
            <a:pPr>
              <a:lnSpc>
                <a:spcPct val="60000"/>
              </a:lnSpc>
              <a:defRPr/>
            </a:pPr>
            <a:r>
              <a:rPr lang="en-US" sz="2400">
                <a:solidFill>
                  <a:srgbClr val="666666"/>
                </a:solidFill>
                <a:latin typeface="+mn-lt"/>
                <a:ea typeface="Gill Sans" pitchFamily="-65" charset="0"/>
                <a:cs typeface="Gill Sans" pitchFamily="-65" charset="0"/>
              </a:rPr>
              <a:t>cells</a:t>
            </a:r>
          </a:p>
        </p:txBody>
      </p:sp>
      <p:sp>
        <p:nvSpPr>
          <p:cNvPr id="77" name="AutoShape 64"/>
          <p:cNvSpPr>
            <a:spLocks/>
          </p:cNvSpPr>
          <p:nvPr/>
        </p:nvSpPr>
        <p:spPr bwMode="auto">
          <a:xfrm>
            <a:off x="1708151" y="2128837"/>
            <a:ext cx="488950" cy="260350"/>
          </a:xfrm>
          <a:prstGeom prst="rightArrow">
            <a:avLst>
              <a:gd name="adj1" fmla="val 47444"/>
              <a:gd name="adj2" fmla="val 100985"/>
            </a:avLst>
          </a:prstGeom>
          <a:solidFill>
            <a:srgbClr val="3344AA">
              <a:alpha val="81960"/>
            </a:srgbClr>
          </a:solidFill>
          <a:ln w="25400" cap="flat">
            <a:solidFill>
              <a:srgbClr val="666666"/>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sp>
        <p:nvSpPr>
          <p:cNvPr id="78" name="AutoShape 65"/>
          <p:cNvSpPr>
            <a:spLocks/>
          </p:cNvSpPr>
          <p:nvPr/>
        </p:nvSpPr>
        <p:spPr bwMode="auto">
          <a:xfrm>
            <a:off x="6265863" y="2128837"/>
            <a:ext cx="487363" cy="260350"/>
          </a:xfrm>
          <a:prstGeom prst="rightArrow">
            <a:avLst>
              <a:gd name="adj1" fmla="val 47444"/>
              <a:gd name="adj2" fmla="val 100985"/>
            </a:avLst>
          </a:prstGeom>
          <a:solidFill>
            <a:srgbClr val="3344AA">
              <a:alpha val="81960"/>
            </a:srgbClr>
          </a:solidFill>
          <a:ln w="25400" cap="flat">
            <a:solidFill>
              <a:srgbClr val="666666"/>
            </a:solidFill>
            <a:prstDash val="solid"/>
            <a:miter lim="800000"/>
            <a:headEnd type="none" w="med" len="med"/>
            <a:tailEnd type="none" w="med" len="med"/>
          </a:ln>
        </p:spPr>
        <p:txBody>
          <a:bodyPr lIns="0" tIns="0" rIns="0" bIns="0"/>
          <a:lstStyle/>
          <a:p>
            <a:pPr>
              <a:defRPr/>
            </a:pPr>
            <a:endParaRPr lang="en-US" sz="1100" kern="0">
              <a:solidFill>
                <a:sysClr val="windowText" lastClr="000000"/>
              </a:solidFill>
            </a:endParaRPr>
          </a:p>
        </p:txBody>
      </p:sp>
      <p:pic>
        <p:nvPicPr>
          <p:cNvPr id="80" name="Picture 74"/>
          <p:cNvPicPr>
            <a:picLocks noChangeArrowheads="1"/>
          </p:cNvPicPr>
          <p:nvPr/>
        </p:nvPicPr>
        <p:blipFill>
          <a:blip r:embed="rId3" cstate="print"/>
          <a:srcRect/>
          <a:stretch>
            <a:fillRect/>
          </a:stretch>
        </p:blipFill>
        <p:spPr bwMode="auto">
          <a:xfrm>
            <a:off x="4224338" y="1333500"/>
            <a:ext cx="2301875" cy="1957387"/>
          </a:xfrm>
          <a:prstGeom prst="rect">
            <a:avLst/>
          </a:prstGeom>
          <a:noFill/>
          <a:ln w="12700">
            <a:noFill/>
            <a:miter lim="800000"/>
            <a:headEnd/>
            <a:tailEnd/>
          </a:ln>
        </p:spPr>
      </p:pic>
      <p:sp>
        <p:nvSpPr>
          <p:cNvPr id="81" name="Rectangle 75"/>
          <p:cNvSpPr>
            <a:spLocks/>
          </p:cNvSpPr>
          <p:nvPr/>
        </p:nvSpPr>
        <p:spPr bwMode="auto">
          <a:xfrm>
            <a:off x="4652284" y="1120775"/>
            <a:ext cx="1409322" cy="349250"/>
          </a:xfrm>
          <a:prstGeom prst="rect">
            <a:avLst/>
          </a:prstGeom>
          <a:noFill/>
          <a:ln w="12700" cap="flat">
            <a:noFill/>
            <a:miter lim="800000"/>
            <a:headEnd type="none" w="med" len="med"/>
            <a:tailEnd type="none" w="med" len="med"/>
          </a:ln>
        </p:spPr>
        <p:txBody>
          <a:bodyPr lIns="0" tIns="0" rIns="0" bIns="0" anchor="ctr"/>
          <a:lstStyle/>
          <a:p>
            <a:pPr>
              <a:lnSpc>
                <a:spcPct val="60000"/>
              </a:lnSpc>
              <a:defRPr/>
            </a:pPr>
            <a:r>
              <a:rPr lang="en-US" sz="2400" dirty="0" smtClean="0">
                <a:solidFill>
                  <a:srgbClr val="666666"/>
                </a:solidFill>
                <a:latin typeface="+mn-lt"/>
                <a:ea typeface="Gill Sans" pitchFamily="-65" charset="0"/>
                <a:cs typeface="Gill Sans" pitchFamily="-65" charset="0"/>
              </a:rPr>
              <a:t>sequencer</a:t>
            </a:r>
            <a:endParaRPr lang="en-US" sz="2400" dirty="0">
              <a:solidFill>
                <a:srgbClr val="666666"/>
              </a:solidFill>
              <a:latin typeface="+mn-lt"/>
              <a:ea typeface="Gill Sans" pitchFamily="-65" charset="0"/>
              <a:cs typeface="Gill Sans" pitchFamily="-65" charset="0"/>
            </a:endParaRPr>
          </a:p>
        </p:txBody>
      </p:sp>
      <p:sp>
        <p:nvSpPr>
          <p:cNvPr id="82" name="AutoShape 76"/>
          <p:cNvSpPr>
            <a:spLocks/>
          </p:cNvSpPr>
          <p:nvPr/>
        </p:nvSpPr>
        <p:spPr bwMode="auto">
          <a:xfrm>
            <a:off x="3949701" y="2152650"/>
            <a:ext cx="487362" cy="258762"/>
          </a:xfrm>
          <a:prstGeom prst="rightArrow">
            <a:avLst>
              <a:gd name="adj1" fmla="val 47444"/>
              <a:gd name="adj2" fmla="val 100985"/>
            </a:avLst>
          </a:prstGeom>
          <a:solidFill>
            <a:srgbClr val="3344AA">
              <a:alpha val="81960"/>
            </a:srgbClr>
          </a:solidFill>
          <a:ln w="25400" cap="flat">
            <a:solidFill>
              <a:srgbClr val="666666"/>
            </a:solidFill>
            <a:prstDash val="solid"/>
            <a:miter lim="800000"/>
            <a:headEnd type="none" w="med" len="med"/>
            <a:tailEnd type="none" w="med" len="med"/>
          </a:ln>
        </p:spPr>
        <p:txBody>
          <a:bodyPr lIns="0" tIns="0" rIns="0" bIns="0"/>
          <a:lstStyle/>
          <a:p>
            <a:pPr eaLnBrk="1" fontAlgn="auto" hangingPunct="1">
              <a:spcBef>
                <a:spcPts val="0"/>
              </a:spcBef>
              <a:spcAft>
                <a:spcPts val="0"/>
              </a:spcAft>
              <a:defRPr/>
            </a:pPr>
            <a:endParaRPr lang="en-US" sz="1100" kern="0">
              <a:solidFill>
                <a:sysClr val="windowText" lastClr="000000"/>
              </a:solidFill>
              <a:latin typeface="+mn-lt"/>
            </a:endParaRPr>
          </a:p>
        </p:txBody>
      </p:sp>
      <p:pic>
        <p:nvPicPr>
          <p:cNvPr id="85" name="Picture 84"/>
          <p:cNvPicPr>
            <a:picLocks noChangeAspect="1"/>
          </p:cNvPicPr>
          <p:nvPr/>
        </p:nvPicPr>
        <p:blipFill>
          <a:blip r:embed="rId4"/>
          <a:stretch>
            <a:fillRect/>
          </a:stretch>
        </p:blipFill>
        <p:spPr>
          <a:xfrm>
            <a:off x="485894" y="1817855"/>
            <a:ext cx="1164111" cy="824961"/>
          </a:xfrm>
          <a:prstGeom prst="rect">
            <a:avLst/>
          </a:prstGeom>
        </p:spPr>
      </p:pic>
      <p:sp>
        <p:nvSpPr>
          <p:cNvPr id="79" name="Rectangle 73"/>
          <p:cNvSpPr>
            <a:spLocks/>
          </p:cNvSpPr>
          <p:nvPr/>
        </p:nvSpPr>
        <p:spPr bwMode="auto">
          <a:xfrm>
            <a:off x="2667000" y="1581187"/>
            <a:ext cx="709612" cy="363537"/>
          </a:xfrm>
          <a:prstGeom prst="rect">
            <a:avLst/>
          </a:prstGeom>
          <a:noFill/>
          <a:ln w="12700" cap="flat">
            <a:noFill/>
            <a:miter lim="800000"/>
            <a:headEnd/>
            <a:tailEnd/>
          </a:ln>
        </p:spPr>
        <p:txBody>
          <a:bodyPr lIns="0" tIns="0" rIns="0" bIns="0" anchor="ctr"/>
          <a:lstStyle/>
          <a:p>
            <a:pPr>
              <a:lnSpc>
                <a:spcPct val="140000"/>
              </a:lnSpc>
              <a:defRPr/>
            </a:pPr>
            <a:r>
              <a:rPr lang="en-US" sz="2000" dirty="0" err="1" smtClean="0">
                <a:solidFill>
                  <a:srgbClr val="FFFFFF"/>
                </a:solidFill>
                <a:latin typeface="+mn-lt"/>
                <a:ea typeface="Gill Sans" pitchFamily="-65" charset="0"/>
                <a:cs typeface="Gill Sans" pitchFamily="-65" charset="0"/>
              </a:rPr>
              <a:t>cDNA</a:t>
            </a:r>
            <a:endParaRPr lang="en-US" sz="2000" dirty="0">
              <a:solidFill>
                <a:srgbClr val="FFFFFF"/>
              </a:solidFill>
              <a:latin typeface="+mn-lt"/>
              <a:ea typeface="Gill Sans" pitchFamily="-65" charset="0"/>
              <a:cs typeface="Gill Sans" pitchFamily="-65" charset="0"/>
            </a:endParaRPr>
          </a:p>
        </p:txBody>
      </p:sp>
      <p:sp>
        <p:nvSpPr>
          <p:cNvPr id="86" name="Rectangle 73"/>
          <p:cNvSpPr>
            <a:spLocks/>
          </p:cNvSpPr>
          <p:nvPr/>
        </p:nvSpPr>
        <p:spPr bwMode="auto">
          <a:xfrm>
            <a:off x="2667000" y="1979650"/>
            <a:ext cx="709612" cy="363537"/>
          </a:xfrm>
          <a:prstGeom prst="rect">
            <a:avLst/>
          </a:prstGeom>
          <a:noFill/>
          <a:ln w="12700" cap="flat">
            <a:noFill/>
            <a:miter lim="800000"/>
            <a:headEnd/>
            <a:tailEnd/>
          </a:ln>
        </p:spPr>
        <p:txBody>
          <a:bodyPr lIns="0" tIns="0" rIns="0" bIns="0" anchor="ctr"/>
          <a:lstStyle/>
          <a:p>
            <a:pPr>
              <a:lnSpc>
                <a:spcPct val="140000"/>
              </a:lnSpc>
              <a:defRPr/>
            </a:pPr>
            <a:r>
              <a:rPr lang="en-US" sz="2000" dirty="0" err="1" smtClean="0">
                <a:solidFill>
                  <a:srgbClr val="FFFFFF"/>
                </a:solidFill>
                <a:latin typeface="+mn-lt"/>
                <a:ea typeface="Gill Sans" pitchFamily="-65" charset="0"/>
                <a:cs typeface="Gill Sans" pitchFamily="-65" charset="0"/>
              </a:rPr>
              <a:t>ChIP</a:t>
            </a:r>
            <a:endParaRPr lang="en-US" sz="2000" dirty="0">
              <a:solidFill>
                <a:srgbClr val="FFFFFF"/>
              </a:solidFill>
              <a:latin typeface="+mn-lt"/>
              <a:ea typeface="Gill Sans" pitchFamily="-65" charset="0"/>
              <a:cs typeface="Gill Sans" pitchFamily="-65" charset="0"/>
            </a:endParaRPr>
          </a:p>
        </p:txBody>
      </p:sp>
      <p:sp>
        <p:nvSpPr>
          <p:cNvPr id="89" name="Freeform 46"/>
          <p:cNvSpPr>
            <a:spLocks/>
          </p:cNvSpPr>
          <p:nvPr/>
        </p:nvSpPr>
        <p:spPr bwMode="auto">
          <a:xfrm>
            <a:off x="3871912" y="5561012"/>
            <a:ext cx="1554163" cy="571500"/>
          </a:xfrm>
          <a:custGeom>
            <a:avLst/>
            <a:gdLst>
              <a:gd name="T0" fmla="*/ 0 w 21600"/>
              <a:gd name="T1" fmla="*/ 571500 h 18451"/>
              <a:gd name="T2" fmla="*/ 373575 w 21600"/>
              <a:gd name="T3" fmla="*/ 256650 h 18451"/>
              <a:gd name="T4" fmla="*/ 853926 w 21600"/>
              <a:gd name="T5" fmla="*/ 20536 h 18451"/>
              <a:gd name="T6" fmla="*/ 1554163 w 21600"/>
              <a:gd name="T7" fmla="*/ 571500 h 18451"/>
              <a:gd name="T8" fmla="*/ 0 60000 65536"/>
              <a:gd name="T9" fmla="*/ 0 60000 65536"/>
              <a:gd name="T10" fmla="*/ 0 60000 65536"/>
              <a:gd name="T11" fmla="*/ 0 60000 65536"/>
              <a:gd name="T12" fmla="*/ 0 w 21600"/>
              <a:gd name="T13" fmla="*/ 0 h 18451"/>
              <a:gd name="T14" fmla="*/ 21600 w 21600"/>
              <a:gd name="T15" fmla="*/ 18451 h 18451"/>
            </a:gdLst>
            <a:ahLst/>
            <a:cxnLst>
              <a:cxn ang="T8">
                <a:pos x="T0" y="T1"/>
              </a:cxn>
              <a:cxn ang="T9">
                <a:pos x="T2" y="T3"/>
              </a:cxn>
              <a:cxn ang="T10">
                <a:pos x="T4" y="T5"/>
              </a:cxn>
              <a:cxn ang="T11">
                <a:pos x="T6" y="T7"/>
              </a:cxn>
            </a:cxnLst>
            <a:rect l="T12" t="T13" r="T14" b="T15"/>
            <a:pathLst>
              <a:path w="21600" h="18451">
                <a:moveTo>
                  <a:pt x="0" y="18451"/>
                </a:moveTo>
                <a:cubicBezTo>
                  <a:pt x="0" y="18451"/>
                  <a:pt x="2225" y="5745"/>
                  <a:pt x="5192" y="8286"/>
                </a:cubicBezTo>
                <a:cubicBezTo>
                  <a:pt x="8159" y="10827"/>
                  <a:pt x="7418" y="-3149"/>
                  <a:pt x="11868" y="663"/>
                </a:cubicBezTo>
                <a:cubicBezTo>
                  <a:pt x="16319" y="4475"/>
                  <a:pt x="21600" y="18451"/>
                  <a:pt x="21600" y="18451"/>
                </a:cubicBezTo>
              </a:path>
            </a:pathLst>
          </a:custGeom>
          <a:solidFill>
            <a:schemeClr val="accent1"/>
          </a:solidFill>
          <a:ln w="25400" cap="flat">
            <a:solidFill>
              <a:srgbClr val="3344AA"/>
            </a:solidFill>
            <a:prstDash val="solid"/>
            <a:miter lim="800000"/>
            <a:headEnd type="none" w="med" len="med"/>
            <a:tailEnd type="none" w="med" len="med"/>
          </a:ln>
        </p:spPr>
        <p:txBody>
          <a:bodyPr lIns="0" tIns="0" rIns="0" bIns="0"/>
          <a:lstStyle/>
          <a:p>
            <a:endParaRPr lang="en-US"/>
          </a:p>
        </p:txBody>
      </p:sp>
      <p:sp>
        <p:nvSpPr>
          <p:cNvPr id="90" name="Freeform 47"/>
          <p:cNvSpPr>
            <a:spLocks/>
          </p:cNvSpPr>
          <p:nvPr/>
        </p:nvSpPr>
        <p:spPr bwMode="auto">
          <a:xfrm>
            <a:off x="5889625" y="5703887"/>
            <a:ext cx="1081087" cy="420688"/>
          </a:xfrm>
          <a:custGeom>
            <a:avLst/>
            <a:gdLst>
              <a:gd name="T0" fmla="*/ 0 w 21600"/>
              <a:gd name="T1" fmla="*/ 420688 h 16987"/>
              <a:gd name="T2" fmla="*/ 182934 w 21600"/>
              <a:gd name="T3" fmla="*/ 214938 h 16987"/>
              <a:gd name="T4" fmla="*/ 498952 w 21600"/>
              <a:gd name="T5" fmla="*/ 50348 h 16987"/>
              <a:gd name="T6" fmla="*/ 781686 w 21600"/>
              <a:gd name="T7" fmla="*/ 91508 h 16987"/>
              <a:gd name="T8" fmla="*/ 1081087 w 21600"/>
              <a:gd name="T9" fmla="*/ 420688 h 16987"/>
              <a:gd name="T10" fmla="*/ 0 60000 65536"/>
              <a:gd name="T11" fmla="*/ 0 60000 65536"/>
              <a:gd name="T12" fmla="*/ 0 60000 65536"/>
              <a:gd name="T13" fmla="*/ 0 60000 65536"/>
              <a:gd name="T14" fmla="*/ 0 60000 65536"/>
              <a:gd name="T15" fmla="*/ 0 w 21600"/>
              <a:gd name="T16" fmla="*/ 0 h 16987"/>
              <a:gd name="T17" fmla="*/ 21600 w 21600"/>
              <a:gd name="T18" fmla="*/ 16987 h 16987"/>
            </a:gdLst>
            <a:ahLst/>
            <a:cxnLst>
              <a:cxn ang="T10">
                <a:pos x="T0" y="T1"/>
              </a:cxn>
              <a:cxn ang="T11">
                <a:pos x="T2" y="T3"/>
              </a:cxn>
              <a:cxn ang="T12">
                <a:pos x="T4" y="T5"/>
              </a:cxn>
              <a:cxn ang="T13">
                <a:pos x="T6" y="T7"/>
              </a:cxn>
              <a:cxn ang="T14">
                <a:pos x="T8" y="T9"/>
              </a:cxn>
            </a:cxnLst>
            <a:rect l="T15" t="T16" r="T17" b="T18"/>
            <a:pathLst>
              <a:path w="21600" h="16987">
                <a:moveTo>
                  <a:pt x="0" y="16987"/>
                </a:moveTo>
                <a:cubicBezTo>
                  <a:pt x="0" y="16987"/>
                  <a:pt x="332" y="10341"/>
                  <a:pt x="3655" y="8679"/>
                </a:cubicBezTo>
                <a:cubicBezTo>
                  <a:pt x="6978" y="7018"/>
                  <a:pt x="7311" y="-4613"/>
                  <a:pt x="9969" y="2033"/>
                </a:cubicBezTo>
                <a:cubicBezTo>
                  <a:pt x="12628" y="8679"/>
                  <a:pt x="13625" y="3695"/>
                  <a:pt x="15618" y="3695"/>
                </a:cubicBezTo>
                <a:cubicBezTo>
                  <a:pt x="17612" y="3695"/>
                  <a:pt x="21600" y="16987"/>
                  <a:pt x="21600" y="16987"/>
                </a:cubicBezTo>
              </a:path>
            </a:pathLst>
          </a:custGeom>
          <a:solidFill>
            <a:schemeClr val="accent1"/>
          </a:solidFill>
          <a:ln w="25400" cap="flat">
            <a:solidFill>
              <a:srgbClr val="3344AA"/>
            </a:solidFill>
            <a:prstDash val="solid"/>
            <a:miter lim="800000"/>
            <a:headEnd type="none" w="med" len="med"/>
            <a:tailEnd type="none" w="med" len="med"/>
          </a:ln>
        </p:spPr>
        <p:txBody>
          <a:bodyPr lIns="0" tIns="0" rIns="0" bIns="0"/>
          <a:lstStyle/>
          <a:p>
            <a:endParaRPr lang="en-US"/>
          </a:p>
        </p:txBody>
      </p:sp>
      <p:sp>
        <p:nvSpPr>
          <p:cNvPr id="91" name="Freeform 48"/>
          <p:cNvSpPr>
            <a:spLocks/>
          </p:cNvSpPr>
          <p:nvPr/>
        </p:nvSpPr>
        <p:spPr bwMode="auto">
          <a:xfrm>
            <a:off x="2058987" y="5332412"/>
            <a:ext cx="1349375" cy="800100"/>
          </a:xfrm>
          <a:custGeom>
            <a:avLst/>
            <a:gdLst>
              <a:gd name="T0" fmla="*/ 0 w 21600"/>
              <a:gd name="T1" fmla="*/ 800100 h 19791"/>
              <a:gd name="T2" fmla="*/ 162425 w 21600"/>
              <a:gd name="T3" fmla="*/ 177072 h 19791"/>
              <a:gd name="T4" fmla="*/ 413496 w 21600"/>
              <a:gd name="T5" fmla="*/ 21305 h 19791"/>
              <a:gd name="T6" fmla="*/ 661256 w 21600"/>
              <a:gd name="T7" fmla="*/ 103696 h 19791"/>
              <a:gd name="T8" fmla="*/ 1027649 w 21600"/>
              <a:gd name="T9" fmla="*/ 157263 h 19791"/>
              <a:gd name="T10" fmla="*/ 1349375 w 21600"/>
              <a:gd name="T11" fmla="*/ 800100 h 19791"/>
              <a:gd name="T12" fmla="*/ 0 60000 65536"/>
              <a:gd name="T13" fmla="*/ 0 60000 65536"/>
              <a:gd name="T14" fmla="*/ 0 60000 65536"/>
              <a:gd name="T15" fmla="*/ 0 60000 65536"/>
              <a:gd name="T16" fmla="*/ 0 60000 65536"/>
              <a:gd name="T17" fmla="*/ 0 60000 65536"/>
              <a:gd name="T18" fmla="*/ 0 w 21600"/>
              <a:gd name="T19" fmla="*/ 0 h 19791"/>
              <a:gd name="T20" fmla="*/ 21600 w 21600"/>
              <a:gd name="T21" fmla="*/ 19791 h 19791"/>
            </a:gdLst>
            <a:ahLst/>
            <a:cxnLst>
              <a:cxn ang="T12">
                <a:pos x="T0" y="T1"/>
              </a:cxn>
              <a:cxn ang="T13">
                <a:pos x="T2" y="T3"/>
              </a:cxn>
              <a:cxn ang="T14">
                <a:pos x="T4" y="T5"/>
              </a:cxn>
              <a:cxn ang="T15">
                <a:pos x="T6" y="T7"/>
              </a:cxn>
              <a:cxn ang="T16">
                <a:pos x="T8" y="T9"/>
              </a:cxn>
              <a:cxn ang="T17">
                <a:pos x="T10" y="T11"/>
              </a:cxn>
            </a:cxnLst>
            <a:rect l="T18" t="T19" r="T20" b="T21"/>
            <a:pathLst>
              <a:path w="21600" h="19791">
                <a:moveTo>
                  <a:pt x="0" y="19791"/>
                </a:moveTo>
                <a:cubicBezTo>
                  <a:pt x="0" y="19791"/>
                  <a:pt x="1891" y="4380"/>
                  <a:pt x="2600" y="4380"/>
                </a:cubicBezTo>
                <a:cubicBezTo>
                  <a:pt x="3310" y="4380"/>
                  <a:pt x="4533" y="-1809"/>
                  <a:pt x="6619" y="527"/>
                </a:cubicBezTo>
                <a:cubicBezTo>
                  <a:pt x="8952" y="3139"/>
                  <a:pt x="7113" y="-1631"/>
                  <a:pt x="10585" y="2565"/>
                </a:cubicBezTo>
                <a:cubicBezTo>
                  <a:pt x="13875" y="6540"/>
                  <a:pt x="15505" y="3890"/>
                  <a:pt x="16450" y="3890"/>
                </a:cubicBezTo>
                <a:cubicBezTo>
                  <a:pt x="17396" y="3890"/>
                  <a:pt x="21600" y="19791"/>
                  <a:pt x="21600" y="19791"/>
                </a:cubicBezTo>
              </a:path>
            </a:pathLst>
          </a:custGeom>
          <a:solidFill>
            <a:schemeClr val="accent1"/>
          </a:solidFill>
          <a:ln w="25400" cap="flat">
            <a:solidFill>
              <a:srgbClr val="3344AA"/>
            </a:solidFill>
            <a:prstDash val="solid"/>
            <a:miter lim="800000"/>
            <a:headEnd type="none" w="med" len="med"/>
            <a:tailEnd type="none" w="med" len="med"/>
          </a:ln>
        </p:spPr>
        <p:txBody>
          <a:bodyPr lIns="0" tIns="0" rIns="0" bIns="0"/>
          <a:lstStyle/>
          <a:p>
            <a:endParaRPr lang="en-US"/>
          </a:p>
        </p:txBody>
      </p:sp>
      <p:sp>
        <p:nvSpPr>
          <p:cNvPr id="92" name="Rectangle 52"/>
          <p:cNvSpPr>
            <a:spLocks/>
          </p:cNvSpPr>
          <p:nvPr/>
        </p:nvSpPr>
        <p:spPr bwMode="auto">
          <a:xfrm>
            <a:off x="1898650" y="6151562"/>
            <a:ext cx="5214937" cy="142875"/>
          </a:xfrm>
          <a:prstGeom prst="rect">
            <a:avLst/>
          </a:prstGeom>
          <a:solidFill>
            <a:srgbClr val="000000"/>
          </a:solidFill>
          <a:ln w="25400">
            <a:solidFill>
              <a:schemeClr val="tx1"/>
            </a:solidFill>
            <a:miter lim="800000"/>
            <a:headEnd/>
            <a:tailEnd/>
          </a:ln>
        </p:spPr>
        <p:txBody>
          <a:bodyPr lIns="0" tIns="0" rIns="0" bIns="0"/>
          <a:lstStyle/>
          <a:p>
            <a:pPr eaLnBrk="1" hangingPunct="1"/>
            <a:endParaRPr lang="en-US" sz="3000">
              <a:solidFill>
                <a:srgbClr val="000000"/>
              </a:solidFill>
              <a:sym typeface="Gill Sans" pitchFamily="-65" charset="0"/>
            </a:endParaRPr>
          </a:p>
        </p:txBody>
      </p:sp>
      <p:sp>
        <p:nvSpPr>
          <p:cNvPr id="93" name="Rectangle 53"/>
          <p:cNvSpPr>
            <a:spLocks/>
          </p:cNvSpPr>
          <p:nvPr/>
        </p:nvSpPr>
        <p:spPr bwMode="auto">
          <a:xfrm>
            <a:off x="1371600" y="6240462"/>
            <a:ext cx="1036637" cy="312738"/>
          </a:xfrm>
          <a:prstGeom prst="rect">
            <a:avLst/>
          </a:prstGeom>
          <a:noFill/>
          <a:ln w="12700">
            <a:noFill/>
            <a:miter lim="800000"/>
            <a:headEnd/>
            <a:tailEnd/>
          </a:ln>
        </p:spPr>
        <p:txBody>
          <a:bodyPr lIns="0" tIns="0" rIns="0" bIns="0" anchor="ctr"/>
          <a:lstStyle/>
          <a:p>
            <a:pPr eaLnBrk="1" hangingPunct="1">
              <a:lnSpc>
                <a:spcPct val="90000"/>
              </a:lnSpc>
            </a:pPr>
            <a:r>
              <a:rPr lang="en-US" sz="2100">
                <a:solidFill>
                  <a:srgbClr val="000000"/>
                </a:solidFill>
                <a:ea typeface="Gill Sans" pitchFamily="-65" charset="0"/>
                <a:cs typeface="Gill Sans" pitchFamily="-65" charset="0"/>
                <a:sym typeface="Gill Sans" pitchFamily="-65" charset="0"/>
              </a:rPr>
              <a:t>genome</a:t>
            </a:r>
          </a:p>
        </p:txBody>
      </p:sp>
      <p:sp>
        <p:nvSpPr>
          <p:cNvPr id="94" name="Rectangle 3"/>
          <p:cNvSpPr>
            <a:spLocks/>
          </p:cNvSpPr>
          <p:nvPr/>
        </p:nvSpPr>
        <p:spPr bwMode="auto">
          <a:xfrm>
            <a:off x="6550025" y="4926012"/>
            <a:ext cx="1036638" cy="598488"/>
          </a:xfrm>
          <a:prstGeom prst="rect">
            <a:avLst/>
          </a:prstGeom>
          <a:noFill/>
          <a:ln w="12700">
            <a:noFill/>
            <a:miter lim="800000"/>
            <a:headEnd/>
            <a:tailEnd/>
          </a:ln>
        </p:spPr>
        <p:txBody>
          <a:bodyPr lIns="0" tIns="0" rIns="0" bIns="0" anchor="ctr"/>
          <a:lstStyle/>
          <a:p>
            <a:pPr eaLnBrk="1" hangingPunct="1">
              <a:lnSpc>
                <a:spcPct val="90000"/>
              </a:lnSpc>
            </a:pPr>
            <a:r>
              <a:rPr lang="en-US" sz="2100">
                <a:solidFill>
                  <a:srgbClr val="3344AA"/>
                </a:solidFill>
                <a:ea typeface="Gill Sans" pitchFamily="-65" charset="0"/>
                <a:cs typeface="Gill Sans" pitchFamily="-65" charset="0"/>
                <a:sym typeface="Gill Sans" pitchFamily="-65" charset="0"/>
              </a:rPr>
              <a:t>read coverage</a:t>
            </a:r>
          </a:p>
        </p:txBody>
      </p:sp>
      <p:grpSp>
        <p:nvGrpSpPr>
          <p:cNvPr id="97" name="Group 96"/>
          <p:cNvGrpSpPr/>
          <p:nvPr/>
        </p:nvGrpSpPr>
        <p:grpSpPr>
          <a:xfrm>
            <a:off x="3048000" y="3657600"/>
            <a:ext cx="2971800" cy="1143000"/>
            <a:chOff x="3048000" y="3657600"/>
            <a:chExt cx="2971800" cy="1143000"/>
          </a:xfrm>
        </p:grpSpPr>
        <p:sp>
          <p:nvSpPr>
            <p:cNvPr id="95" name="Rectangle 94"/>
            <p:cNvSpPr/>
            <p:nvPr/>
          </p:nvSpPr>
          <p:spPr>
            <a:xfrm>
              <a:off x="3048000" y="3657600"/>
              <a:ext cx="2971800" cy="1143000"/>
            </a:xfrm>
            <a:prstGeom prst="rect">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TextBox 95"/>
            <p:cNvSpPr txBox="1"/>
            <p:nvPr/>
          </p:nvSpPr>
          <p:spPr>
            <a:xfrm>
              <a:off x="3962400" y="4038600"/>
              <a:ext cx="1149811" cy="369332"/>
            </a:xfrm>
            <a:prstGeom prst="rect">
              <a:avLst/>
            </a:prstGeom>
            <a:noFill/>
          </p:spPr>
          <p:txBody>
            <a:bodyPr wrap="none" rtlCol="0">
              <a:spAutoFit/>
            </a:bodyPr>
            <a:lstStyle/>
            <a:p>
              <a:r>
                <a:rPr lang="en-US" dirty="0" smtClean="0">
                  <a:solidFill>
                    <a:srgbClr val="FFFFFF"/>
                  </a:solidFill>
                </a:rPr>
                <a:t>Alignment</a:t>
              </a:r>
              <a:endParaRPr lang="en-US" dirty="0">
                <a:solidFill>
                  <a:srgbClr val="FFFFFF"/>
                </a:solidFill>
              </a:endParaRPr>
            </a:p>
          </p:txBody>
        </p:sp>
      </p:grpSp>
      <p:sp>
        <p:nvSpPr>
          <p:cNvPr id="100" name="Bent-Up Arrow 99"/>
          <p:cNvSpPr/>
          <p:nvPr/>
        </p:nvSpPr>
        <p:spPr>
          <a:xfrm rot="16200000" flipH="1">
            <a:off x="6637020" y="3284220"/>
            <a:ext cx="1295400" cy="822960"/>
          </a:xfrm>
          <a:prstGeom prst="bentUpArrow">
            <a:avLst/>
          </a:prstGeom>
          <a:solidFill>
            <a:srgbClr val="3344AA">
              <a:alpha val="82000"/>
            </a:srgb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sp>
      <p:sp>
        <p:nvSpPr>
          <p:cNvPr id="4" name="Title 3"/>
          <p:cNvSpPr>
            <a:spLocks noGrp="1"/>
          </p:cNvSpPr>
          <p:nvPr>
            <p:ph type="title"/>
          </p:nvPr>
        </p:nvSpPr>
        <p:spPr/>
        <p:txBody>
          <a:bodyPr>
            <a:normAutofit/>
          </a:bodyPr>
          <a:lstStyle/>
          <a:p>
            <a:r>
              <a:rPr lang="en-US" dirty="0"/>
              <a:t>Once sequenced the problem becomes </a:t>
            </a:r>
            <a:r>
              <a:rPr lang="en-US" dirty="0" smtClean="0"/>
              <a:t>computational</a:t>
            </a:r>
            <a:endParaRPr lang="en-US" dirty="0"/>
          </a:p>
        </p:txBody>
      </p:sp>
    </p:spTree>
    <p:extLst>
      <p:ext uri="{BB962C8B-B14F-4D97-AF65-F5344CB8AC3E}">
        <p14:creationId xmlns:p14="http://schemas.microsoft.com/office/powerpoint/2010/main" val="14638207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94"/>
                                        </p:tgtEl>
                                        <p:attrNameLst>
                                          <p:attrName>style.visibility</p:attrName>
                                        </p:attrNameLst>
                                      </p:cBhvr>
                                      <p:to>
                                        <p:strVal val="visible"/>
                                      </p:to>
                                    </p:set>
                                  </p:childTnLst>
                                </p:cTn>
                              </p:par>
                            </p:childTnLst>
                          </p:cTn>
                        </p:par>
                        <p:par>
                          <p:cTn id="13" fill="hold">
                            <p:stCondLst>
                              <p:cond delay="500"/>
                            </p:stCondLst>
                            <p:childTnLst>
                              <p:par>
                                <p:cTn id="14" presetID="22" presetClass="entr" presetSubtype="4" fill="hold" grpId="0" nodeType="afterEffect">
                                  <p:stCondLst>
                                    <p:cond delay="500"/>
                                  </p:stCondLst>
                                  <p:childTnLst>
                                    <p:set>
                                      <p:cBhvr>
                                        <p:cTn id="15" dur="1" fill="hold">
                                          <p:stCondLst>
                                            <p:cond delay="0"/>
                                          </p:stCondLst>
                                        </p:cTn>
                                        <p:tgtEl>
                                          <p:spTgt spid="89"/>
                                        </p:tgtEl>
                                        <p:attrNameLst>
                                          <p:attrName>style.visibility</p:attrName>
                                        </p:attrNameLst>
                                      </p:cBhvr>
                                      <p:to>
                                        <p:strVal val="visible"/>
                                      </p:to>
                                    </p:set>
                                    <p:animEffect transition="in" filter="wipe(down)">
                                      <p:cBhvr>
                                        <p:cTn id="16" dur="500"/>
                                        <p:tgtEl>
                                          <p:spTgt spid="89"/>
                                        </p:tgtEl>
                                      </p:cBhvr>
                                    </p:animEffect>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90"/>
                                        </p:tgtEl>
                                        <p:attrNameLst>
                                          <p:attrName>style.visibility</p:attrName>
                                        </p:attrNameLst>
                                      </p:cBhvr>
                                      <p:to>
                                        <p:strVal val="visible"/>
                                      </p:to>
                                    </p:set>
                                    <p:animEffect transition="in" filter="wipe(down)">
                                      <p:cBhvr>
                                        <p:cTn id="20" dur="500"/>
                                        <p:tgtEl>
                                          <p:spTgt spid="90"/>
                                        </p:tgtEl>
                                      </p:cBhvr>
                                    </p:animEffect>
                                  </p:childTnLst>
                                </p:cTn>
                              </p:par>
                            </p:childTnLst>
                          </p:cTn>
                        </p:par>
                        <p:par>
                          <p:cTn id="21" fill="hold">
                            <p:stCondLst>
                              <p:cond delay="2000"/>
                            </p:stCondLst>
                            <p:childTnLst>
                              <p:par>
                                <p:cTn id="22" presetID="22" presetClass="entr" presetSubtype="4" fill="hold" grpId="0" nodeType="afterEffect">
                                  <p:stCondLst>
                                    <p:cond delay="0"/>
                                  </p:stCondLst>
                                  <p:childTnLst>
                                    <p:set>
                                      <p:cBhvr>
                                        <p:cTn id="23" dur="1" fill="hold">
                                          <p:stCondLst>
                                            <p:cond delay="0"/>
                                          </p:stCondLst>
                                        </p:cTn>
                                        <p:tgtEl>
                                          <p:spTgt spid="91"/>
                                        </p:tgtEl>
                                        <p:attrNameLst>
                                          <p:attrName>style.visibility</p:attrName>
                                        </p:attrNameLst>
                                      </p:cBhvr>
                                      <p:to>
                                        <p:strVal val="visible"/>
                                      </p:to>
                                    </p:set>
                                    <p:animEffect transition="in" filter="wipe(down)">
                                      <p:cBhvr>
                                        <p:cTn id="24" dur="500"/>
                                        <p:tgtEl>
                                          <p:spTgt spid="91"/>
                                        </p:tgtEl>
                                      </p:cBhvr>
                                    </p:animEffect>
                                  </p:childTnLst>
                                </p:cTn>
                              </p:par>
                              <p:par>
                                <p:cTn id="25" presetID="1" presetClass="entr" presetSubtype="0" fill="hold" grpId="0" nodeType="withEffect">
                                  <p:stCondLst>
                                    <p:cond delay="0"/>
                                  </p:stCondLst>
                                  <p:childTnLst>
                                    <p:set>
                                      <p:cBhvr>
                                        <p:cTn id="26" dur="1" fill="hold">
                                          <p:stCondLst>
                                            <p:cond delay="0"/>
                                          </p:stCondLst>
                                        </p:cTn>
                                        <p:tgtEl>
                                          <p:spTgt spid="9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90" grpId="0" animBg="1"/>
      <p:bldP spid="91" grpId="0" animBg="1"/>
      <p:bldP spid="92" grpId="0" animBg="1"/>
      <p:bldP spid="93" grpId="0"/>
      <p:bldP spid="94" grpId="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Considerations and assumptions</a:t>
            </a:r>
            <a:endParaRPr lang="en-US" dirty="0"/>
          </a:p>
        </p:txBody>
      </p:sp>
      <p:sp>
        <p:nvSpPr>
          <p:cNvPr id="3" name="Content Placeholder 2"/>
          <p:cNvSpPr>
            <a:spLocks noGrp="1"/>
          </p:cNvSpPr>
          <p:nvPr>
            <p:ph idx="1"/>
          </p:nvPr>
        </p:nvSpPr>
        <p:spPr/>
        <p:txBody>
          <a:bodyPr/>
          <a:lstStyle/>
          <a:p>
            <a:r>
              <a:rPr lang="en-US" dirty="0"/>
              <a:t>High library complexity</a:t>
            </a:r>
          </a:p>
          <a:p>
            <a:pPr lvl="1"/>
            <a:r>
              <a:rPr lang="en-US" dirty="0"/>
              <a:t> #molecules in library &gt;&gt; #sequenced molecules</a:t>
            </a:r>
          </a:p>
          <a:p>
            <a:r>
              <a:rPr lang="en-US" dirty="0" smtClean="0"/>
              <a:t>Short reads</a:t>
            </a:r>
          </a:p>
          <a:p>
            <a:pPr lvl="1"/>
            <a:r>
              <a:rPr lang="en-US" dirty="0" smtClean="0"/>
              <a:t>Read length &lt;&lt; sequenced molecule length</a:t>
            </a:r>
          </a:p>
          <a:p>
            <a:pPr marL="0" indent="0">
              <a:buNone/>
            </a:pPr>
            <a:endParaRPr lang="en-US" dirty="0"/>
          </a:p>
          <a:p>
            <a:pPr marL="0" indent="0">
              <a:buNone/>
            </a:pPr>
            <a:r>
              <a:rPr lang="en-US" dirty="0" smtClean="0"/>
              <a:t>Not all applications satisfy this:</a:t>
            </a:r>
          </a:p>
          <a:p>
            <a:r>
              <a:rPr lang="en-US" dirty="0" err="1" smtClean="0"/>
              <a:t>miRNA</a:t>
            </a:r>
            <a:r>
              <a:rPr lang="en-US" dirty="0" smtClean="0"/>
              <a:t> sequencing</a:t>
            </a:r>
          </a:p>
          <a:p>
            <a:r>
              <a:rPr lang="en-US" dirty="0" smtClean="0"/>
              <a:t>Small input sequencing (e.g. single cell sequencing)</a:t>
            </a:r>
            <a:endParaRPr lang="en-US" dirty="0"/>
          </a:p>
        </p:txBody>
      </p:sp>
    </p:spTree>
    <p:extLst>
      <p:ext uri="{BB962C8B-B14F-4D97-AF65-F5344CB8AC3E}">
        <p14:creationId xmlns:p14="http://schemas.microsoft.com/office/powerpoint/2010/main" val="428566828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 library satisfying assumptions 1 &amp; 2</a:t>
            </a:r>
            <a:endParaRPr lang="en-US" dirty="0"/>
          </a:p>
        </p:txBody>
      </p:sp>
      <p:sp>
        <p:nvSpPr>
          <p:cNvPr id="5" name="Oval 4"/>
          <p:cNvSpPr/>
          <p:nvPr/>
        </p:nvSpPr>
        <p:spPr>
          <a:xfrm>
            <a:off x="353291" y="1295400"/>
            <a:ext cx="2161309" cy="2209800"/>
          </a:xfrm>
          <a:prstGeom prst="ellipse">
            <a:avLst/>
          </a:prstGeom>
          <a:noFill/>
          <a:ln w="38100">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flipV="1">
            <a:off x="852135" y="1753263"/>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flipV="1">
            <a:off x="1295400" y="1524000"/>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flipV="1">
            <a:off x="1156372" y="1828800"/>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219200" y="20574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1524000" y="1981200"/>
            <a:ext cx="418066" cy="39816"/>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1676400" y="2133600"/>
            <a:ext cx="418066" cy="39816"/>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936919" y="23064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1089319" y="24588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1241719" y="26112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1394119" y="27636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860719" y="29160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1013119" y="30684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481164" y="24668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633564" y="26192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85964" y="27716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990600" y="20574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rot="16200000">
            <a:off x="1352724" y="21336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1143000" y="21336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rot="5400000">
            <a:off x="778413" y="2046082"/>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V="1">
            <a:off x="1385535" y="1677063"/>
            <a:ext cx="278695" cy="13272"/>
          </a:xfrm>
          <a:prstGeom prst="line">
            <a:avLst/>
          </a:prstGeom>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2667000" y="914400"/>
            <a:ext cx="2161309" cy="2209800"/>
          </a:xfrm>
          <a:prstGeom prst="ellipse">
            <a:avLst/>
          </a:prstGeom>
          <a:noFill/>
          <a:ln w="38100">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5" name="Straight Connector 54"/>
          <p:cNvCxnSpPr/>
          <p:nvPr/>
        </p:nvCxnSpPr>
        <p:spPr>
          <a:xfrm flipV="1">
            <a:off x="3165844" y="1372263"/>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flipV="1">
            <a:off x="3609109" y="1143000"/>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flipV="1">
            <a:off x="3470081" y="1447800"/>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3532909" y="16764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3837709" y="1600200"/>
            <a:ext cx="418066" cy="39816"/>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a:off x="3990109" y="1752600"/>
            <a:ext cx="418066" cy="39816"/>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3250628" y="19254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2" name="Straight Connector 61"/>
          <p:cNvCxnSpPr/>
          <p:nvPr/>
        </p:nvCxnSpPr>
        <p:spPr>
          <a:xfrm>
            <a:off x="3403028" y="20778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a:xfrm>
            <a:off x="3555428" y="22302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4" name="Straight Connector 63"/>
          <p:cNvCxnSpPr/>
          <p:nvPr/>
        </p:nvCxnSpPr>
        <p:spPr>
          <a:xfrm>
            <a:off x="3707828" y="23826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3174428" y="25350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6" name="Straight Connector 65"/>
          <p:cNvCxnSpPr/>
          <p:nvPr/>
        </p:nvCxnSpPr>
        <p:spPr>
          <a:xfrm>
            <a:off x="3326828" y="26874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7" name="Straight Connector 66"/>
          <p:cNvCxnSpPr/>
          <p:nvPr/>
        </p:nvCxnSpPr>
        <p:spPr>
          <a:xfrm>
            <a:off x="2794873" y="20858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a:off x="2947273" y="22382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a:off x="3099673" y="23906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a:off x="3304309" y="16764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rot="16200000">
            <a:off x="3666433" y="17526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a:off x="3456709" y="17526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rot="5400000">
            <a:off x="3092122" y="1665082"/>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flipV="1">
            <a:off x="3699244" y="1296063"/>
            <a:ext cx="278695" cy="13272"/>
          </a:xfrm>
          <a:prstGeom prst="line">
            <a:avLst/>
          </a:prstGeom>
        </p:spPr>
        <p:style>
          <a:lnRef idx="2">
            <a:schemeClr val="accent1"/>
          </a:lnRef>
          <a:fillRef idx="0">
            <a:schemeClr val="accent1"/>
          </a:fillRef>
          <a:effectRef idx="1">
            <a:schemeClr val="accent1"/>
          </a:effectRef>
          <a:fontRef idx="minor">
            <a:schemeClr val="tx1"/>
          </a:fontRef>
        </p:style>
      </p:cxnSp>
      <p:sp>
        <p:nvSpPr>
          <p:cNvPr id="75" name="Oval 74"/>
          <p:cNvSpPr/>
          <p:nvPr/>
        </p:nvSpPr>
        <p:spPr>
          <a:xfrm>
            <a:off x="5029200" y="1066800"/>
            <a:ext cx="2161309" cy="2209800"/>
          </a:xfrm>
          <a:prstGeom prst="ellipse">
            <a:avLst/>
          </a:prstGeom>
          <a:noFill/>
          <a:ln w="38100">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6" name="Straight Connector 75"/>
          <p:cNvCxnSpPr/>
          <p:nvPr/>
        </p:nvCxnSpPr>
        <p:spPr>
          <a:xfrm flipV="1">
            <a:off x="5528044" y="1524663"/>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flipV="1">
            <a:off x="5971309" y="1295400"/>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flipV="1">
            <a:off x="5832281" y="1600200"/>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5895109" y="18288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6199909" y="1752600"/>
            <a:ext cx="418066" cy="39816"/>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6352309" y="1905000"/>
            <a:ext cx="418066" cy="39816"/>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5612828" y="20778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5765228" y="22302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5917628" y="23826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6070028" y="25350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a:off x="5536628" y="26874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a:off x="5689028" y="28398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88" name="Straight Connector 87"/>
          <p:cNvCxnSpPr/>
          <p:nvPr/>
        </p:nvCxnSpPr>
        <p:spPr>
          <a:xfrm>
            <a:off x="5157073" y="22382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89" name="Straight Connector 88"/>
          <p:cNvCxnSpPr/>
          <p:nvPr/>
        </p:nvCxnSpPr>
        <p:spPr>
          <a:xfrm>
            <a:off x="5309473" y="23906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90" name="Straight Connector 89"/>
          <p:cNvCxnSpPr/>
          <p:nvPr/>
        </p:nvCxnSpPr>
        <p:spPr>
          <a:xfrm>
            <a:off x="5461873" y="25430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91" name="Straight Connector 90"/>
          <p:cNvCxnSpPr/>
          <p:nvPr/>
        </p:nvCxnSpPr>
        <p:spPr>
          <a:xfrm>
            <a:off x="5666509" y="18288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rot="16200000">
            <a:off x="6028633" y="19050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93" name="Straight Connector 92"/>
          <p:cNvCxnSpPr/>
          <p:nvPr/>
        </p:nvCxnSpPr>
        <p:spPr>
          <a:xfrm>
            <a:off x="5818909" y="19050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rot="5400000">
            <a:off x="5454322" y="1817482"/>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95" name="Straight Connector 94"/>
          <p:cNvCxnSpPr/>
          <p:nvPr/>
        </p:nvCxnSpPr>
        <p:spPr>
          <a:xfrm flipV="1">
            <a:off x="6061444" y="1448463"/>
            <a:ext cx="278695" cy="13272"/>
          </a:xfrm>
          <a:prstGeom prst="line">
            <a:avLst/>
          </a:prstGeom>
        </p:spPr>
        <p:style>
          <a:lnRef idx="2">
            <a:schemeClr val="accent1"/>
          </a:lnRef>
          <a:fillRef idx="0">
            <a:schemeClr val="accent1"/>
          </a:fillRef>
          <a:effectRef idx="1">
            <a:schemeClr val="accent1"/>
          </a:effectRef>
          <a:fontRef idx="minor">
            <a:schemeClr val="tx1"/>
          </a:fontRef>
        </p:style>
      </p:cxnSp>
      <p:sp>
        <p:nvSpPr>
          <p:cNvPr id="96" name="Oval 95"/>
          <p:cNvSpPr/>
          <p:nvPr/>
        </p:nvSpPr>
        <p:spPr>
          <a:xfrm>
            <a:off x="2057400" y="3200400"/>
            <a:ext cx="2161309" cy="2209800"/>
          </a:xfrm>
          <a:prstGeom prst="ellipse">
            <a:avLst/>
          </a:prstGeom>
          <a:noFill/>
          <a:ln w="38100">
            <a:solidFill>
              <a:schemeClr val="tx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7" name="Straight Connector 96"/>
          <p:cNvCxnSpPr/>
          <p:nvPr/>
        </p:nvCxnSpPr>
        <p:spPr>
          <a:xfrm flipV="1">
            <a:off x="2556244" y="3658263"/>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98" name="Straight Connector 97"/>
          <p:cNvCxnSpPr/>
          <p:nvPr/>
        </p:nvCxnSpPr>
        <p:spPr>
          <a:xfrm flipV="1">
            <a:off x="2999509" y="3429000"/>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99" name="Straight Connector 98"/>
          <p:cNvCxnSpPr/>
          <p:nvPr/>
        </p:nvCxnSpPr>
        <p:spPr>
          <a:xfrm flipV="1">
            <a:off x="2860481" y="3733800"/>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a:off x="2923309" y="39624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1" name="Straight Connector 100"/>
          <p:cNvCxnSpPr/>
          <p:nvPr/>
        </p:nvCxnSpPr>
        <p:spPr>
          <a:xfrm>
            <a:off x="3228109" y="3886200"/>
            <a:ext cx="418066" cy="39816"/>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02" name="Straight Connector 101"/>
          <p:cNvCxnSpPr/>
          <p:nvPr/>
        </p:nvCxnSpPr>
        <p:spPr>
          <a:xfrm>
            <a:off x="3380509" y="4038600"/>
            <a:ext cx="418066" cy="39816"/>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03" name="Straight Connector 102"/>
          <p:cNvCxnSpPr/>
          <p:nvPr/>
        </p:nvCxnSpPr>
        <p:spPr>
          <a:xfrm>
            <a:off x="2641028" y="42114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p:nvCxnSpPr>
        <p:spPr>
          <a:xfrm>
            <a:off x="2793428" y="43638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05" name="Straight Connector 104"/>
          <p:cNvCxnSpPr/>
          <p:nvPr/>
        </p:nvCxnSpPr>
        <p:spPr>
          <a:xfrm>
            <a:off x="2945828" y="45162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06" name="Straight Connector 105"/>
          <p:cNvCxnSpPr/>
          <p:nvPr/>
        </p:nvCxnSpPr>
        <p:spPr>
          <a:xfrm>
            <a:off x="3098228" y="46686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07" name="Straight Connector 106"/>
          <p:cNvCxnSpPr/>
          <p:nvPr/>
        </p:nvCxnSpPr>
        <p:spPr>
          <a:xfrm>
            <a:off x="2564828" y="48210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08" name="Straight Connector 107"/>
          <p:cNvCxnSpPr/>
          <p:nvPr/>
        </p:nvCxnSpPr>
        <p:spPr>
          <a:xfrm>
            <a:off x="2717228" y="497344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09" name="Straight Connector 108"/>
          <p:cNvCxnSpPr/>
          <p:nvPr/>
        </p:nvCxnSpPr>
        <p:spPr>
          <a:xfrm>
            <a:off x="2185273" y="43718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10" name="Straight Connector 109"/>
          <p:cNvCxnSpPr/>
          <p:nvPr/>
        </p:nvCxnSpPr>
        <p:spPr>
          <a:xfrm>
            <a:off x="2337673" y="45242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11" name="Straight Connector 110"/>
          <p:cNvCxnSpPr/>
          <p:nvPr/>
        </p:nvCxnSpPr>
        <p:spPr>
          <a:xfrm>
            <a:off x="2490073" y="4676634"/>
            <a:ext cx="815681" cy="2843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12" name="Straight Connector 111"/>
          <p:cNvCxnSpPr/>
          <p:nvPr/>
        </p:nvCxnSpPr>
        <p:spPr>
          <a:xfrm>
            <a:off x="2694709" y="39624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rot="16200000">
            <a:off x="3056833" y="40386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a:xfrm>
            <a:off x="2847109" y="4038600"/>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rot="5400000">
            <a:off x="2482522" y="3951082"/>
            <a:ext cx="71105" cy="103930"/>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a:xfrm flipV="1">
            <a:off x="3089644" y="3582063"/>
            <a:ext cx="278695" cy="13272"/>
          </a:xfrm>
          <a:prstGeom prst="line">
            <a:avLst/>
          </a:prstGeom>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6997700" y="4325112"/>
            <a:ext cx="78216" cy="114323"/>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7988300" y="4553712"/>
            <a:ext cx="241300" cy="22981"/>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5562600" y="47061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6769100" y="4325112"/>
            <a:ext cx="78216" cy="114323"/>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rot="16200000">
            <a:off x="7131224" y="4401312"/>
            <a:ext cx="78216" cy="114323"/>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7283624" y="4553712"/>
            <a:ext cx="78216" cy="114323"/>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rot="5400000">
            <a:off x="6939553" y="4611859"/>
            <a:ext cx="78216" cy="114323"/>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4" name="Straight Connector 123"/>
          <p:cNvCxnSpPr/>
          <p:nvPr/>
        </p:nvCxnSpPr>
        <p:spPr>
          <a:xfrm flipV="1">
            <a:off x="5702300" y="3791712"/>
            <a:ext cx="241300" cy="14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25" name="Straight Connector 124"/>
          <p:cNvCxnSpPr/>
          <p:nvPr/>
        </p:nvCxnSpPr>
        <p:spPr>
          <a:xfrm>
            <a:off x="5918200" y="48411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6" name="Straight Connector 125"/>
          <p:cNvCxnSpPr/>
          <p:nvPr/>
        </p:nvCxnSpPr>
        <p:spPr>
          <a:xfrm>
            <a:off x="6286298" y="49855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7" name="Straight Connector 126"/>
          <p:cNvCxnSpPr/>
          <p:nvPr/>
        </p:nvCxnSpPr>
        <p:spPr>
          <a:xfrm>
            <a:off x="5715000" y="48585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8" name="Straight Connector 127"/>
          <p:cNvCxnSpPr/>
          <p:nvPr/>
        </p:nvCxnSpPr>
        <p:spPr>
          <a:xfrm>
            <a:off x="6070600" y="49935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9" name="Straight Connector 128"/>
          <p:cNvCxnSpPr/>
          <p:nvPr/>
        </p:nvCxnSpPr>
        <p:spPr>
          <a:xfrm>
            <a:off x="6438698" y="51379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0" name="Straight Connector 129"/>
          <p:cNvCxnSpPr/>
          <p:nvPr/>
        </p:nvCxnSpPr>
        <p:spPr>
          <a:xfrm>
            <a:off x="5867400" y="50109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1" name="Straight Connector 130"/>
          <p:cNvCxnSpPr/>
          <p:nvPr/>
        </p:nvCxnSpPr>
        <p:spPr>
          <a:xfrm>
            <a:off x="6223000" y="51459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2" name="Straight Connector 131"/>
          <p:cNvCxnSpPr/>
          <p:nvPr/>
        </p:nvCxnSpPr>
        <p:spPr>
          <a:xfrm>
            <a:off x="6591098" y="52903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3" name="Straight Connector 132"/>
          <p:cNvCxnSpPr/>
          <p:nvPr/>
        </p:nvCxnSpPr>
        <p:spPr>
          <a:xfrm>
            <a:off x="6019800" y="51633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4" name="Straight Connector 133"/>
          <p:cNvCxnSpPr/>
          <p:nvPr/>
        </p:nvCxnSpPr>
        <p:spPr>
          <a:xfrm>
            <a:off x="6375400" y="52983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5" name="Straight Connector 134"/>
          <p:cNvCxnSpPr/>
          <p:nvPr/>
        </p:nvCxnSpPr>
        <p:spPr>
          <a:xfrm>
            <a:off x="6743498" y="54427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6" name="Straight Connector 135"/>
          <p:cNvCxnSpPr/>
          <p:nvPr/>
        </p:nvCxnSpPr>
        <p:spPr>
          <a:xfrm>
            <a:off x="6172200" y="53157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7" name="Straight Connector 136"/>
          <p:cNvCxnSpPr/>
          <p:nvPr/>
        </p:nvCxnSpPr>
        <p:spPr>
          <a:xfrm>
            <a:off x="6527800" y="54507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8" name="Straight Connector 137"/>
          <p:cNvCxnSpPr/>
          <p:nvPr/>
        </p:nvCxnSpPr>
        <p:spPr>
          <a:xfrm>
            <a:off x="6895898" y="55951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39" name="Straight Connector 138"/>
          <p:cNvCxnSpPr/>
          <p:nvPr/>
        </p:nvCxnSpPr>
        <p:spPr>
          <a:xfrm>
            <a:off x="6324600" y="54681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a:off x="6680200" y="56031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a:xfrm>
            <a:off x="7048298" y="57475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2" name="Straight Connector 141"/>
          <p:cNvCxnSpPr/>
          <p:nvPr/>
        </p:nvCxnSpPr>
        <p:spPr>
          <a:xfrm>
            <a:off x="6477000" y="56205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3" name="Straight Connector 142"/>
          <p:cNvCxnSpPr/>
          <p:nvPr/>
        </p:nvCxnSpPr>
        <p:spPr>
          <a:xfrm>
            <a:off x="6832600" y="57555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4" name="Straight Connector 143"/>
          <p:cNvCxnSpPr/>
          <p:nvPr/>
        </p:nvCxnSpPr>
        <p:spPr>
          <a:xfrm>
            <a:off x="7200698" y="58999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5" name="Straight Connector 144"/>
          <p:cNvCxnSpPr/>
          <p:nvPr/>
        </p:nvCxnSpPr>
        <p:spPr>
          <a:xfrm>
            <a:off x="6629400" y="57729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6" name="Straight Connector 145"/>
          <p:cNvCxnSpPr/>
          <p:nvPr/>
        </p:nvCxnSpPr>
        <p:spPr>
          <a:xfrm>
            <a:off x="6985000" y="59079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7" name="Straight Connector 146"/>
          <p:cNvCxnSpPr/>
          <p:nvPr/>
        </p:nvCxnSpPr>
        <p:spPr>
          <a:xfrm>
            <a:off x="7353098" y="60523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8" name="Straight Connector 147"/>
          <p:cNvCxnSpPr/>
          <p:nvPr/>
        </p:nvCxnSpPr>
        <p:spPr>
          <a:xfrm>
            <a:off x="6781800" y="59253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9" name="Straight Connector 148"/>
          <p:cNvCxnSpPr/>
          <p:nvPr/>
        </p:nvCxnSpPr>
        <p:spPr>
          <a:xfrm>
            <a:off x="7137400" y="60603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7505498" y="62047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1" name="Straight Connector 150"/>
          <p:cNvCxnSpPr/>
          <p:nvPr/>
        </p:nvCxnSpPr>
        <p:spPr>
          <a:xfrm>
            <a:off x="6934200" y="60777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7289800" y="62127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3" name="Straight Connector 152"/>
          <p:cNvCxnSpPr/>
          <p:nvPr/>
        </p:nvCxnSpPr>
        <p:spPr>
          <a:xfrm>
            <a:off x="7620000" y="63317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4" name="Straight Connector 153"/>
          <p:cNvCxnSpPr/>
          <p:nvPr/>
        </p:nvCxnSpPr>
        <p:spPr>
          <a:xfrm>
            <a:off x="5448502" y="54935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a:off x="5804102" y="56285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6" name="Straight Connector 155"/>
          <p:cNvCxnSpPr/>
          <p:nvPr/>
        </p:nvCxnSpPr>
        <p:spPr>
          <a:xfrm>
            <a:off x="6172200" y="57729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7" name="Straight Connector 156"/>
          <p:cNvCxnSpPr/>
          <p:nvPr/>
        </p:nvCxnSpPr>
        <p:spPr>
          <a:xfrm>
            <a:off x="5600902" y="56459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8" name="Straight Connector 157"/>
          <p:cNvCxnSpPr/>
          <p:nvPr/>
        </p:nvCxnSpPr>
        <p:spPr>
          <a:xfrm>
            <a:off x="5956502" y="57809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6324600" y="59253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5753302" y="57983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6108902" y="593330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6477000" y="6077712"/>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8305800" y="4553712"/>
            <a:ext cx="241300" cy="22981"/>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8140700" y="4706112"/>
            <a:ext cx="241300" cy="22981"/>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8293100" y="4858512"/>
            <a:ext cx="241300" cy="22981"/>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flipV="1">
            <a:off x="6248400" y="3715512"/>
            <a:ext cx="241300" cy="14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flipV="1">
            <a:off x="6007100" y="4096512"/>
            <a:ext cx="241300" cy="14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flipV="1">
            <a:off x="6172200" y="3867912"/>
            <a:ext cx="241300" cy="14600"/>
          </a:xfrm>
          <a:prstGeom prst="line">
            <a:avLst/>
          </a:prstGeom>
        </p:spPr>
        <p:style>
          <a:lnRef idx="2">
            <a:schemeClr val="accent1"/>
          </a:lnRef>
          <a:fillRef idx="0">
            <a:schemeClr val="accent1"/>
          </a:fillRef>
          <a:effectRef idx="1">
            <a:schemeClr val="accent1"/>
          </a:effectRef>
          <a:fontRef idx="minor">
            <a:schemeClr val="tx1"/>
          </a:fontRef>
        </p:style>
      </p:cxnSp>
      <p:sp>
        <p:nvSpPr>
          <p:cNvPr id="169" name="Oval 168"/>
          <p:cNvSpPr/>
          <p:nvPr/>
        </p:nvSpPr>
        <p:spPr>
          <a:xfrm>
            <a:off x="5410200" y="5391912"/>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0" name="Oval 169"/>
          <p:cNvSpPr/>
          <p:nvPr/>
        </p:nvSpPr>
        <p:spPr>
          <a:xfrm>
            <a:off x="5490464" y="4591812"/>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1" name="Oval 170"/>
          <p:cNvSpPr/>
          <p:nvPr/>
        </p:nvSpPr>
        <p:spPr>
          <a:xfrm>
            <a:off x="6477000" y="5391912"/>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2" name="Oval 171"/>
          <p:cNvSpPr/>
          <p:nvPr/>
        </p:nvSpPr>
        <p:spPr>
          <a:xfrm>
            <a:off x="5638800" y="3664712"/>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3" name="Oval 172"/>
          <p:cNvSpPr/>
          <p:nvPr/>
        </p:nvSpPr>
        <p:spPr>
          <a:xfrm>
            <a:off x="7010400" y="4325112"/>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4" name="Oval 173"/>
          <p:cNvSpPr/>
          <p:nvPr/>
        </p:nvSpPr>
        <p:spPr>
          <a:xfrm>
            <a:off x="8229600" y="4751324"/>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5" name="Oval 174"/>
          <p:cNvSpPr/>
          <p:nvPr/>
        </p:nvSpPr>
        <p:spPr>
          <a:xfrm>
            <a:off x="7543800" y="6230112"/>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6" name="Oval 175"/>
          <p:cNvSpPr/>
          <p:nvPr/>
        </p:nvSpPr>
        <p:spPr>
          <a:xfrm>
            <a:off x="6972300" y="5671312"/>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7" name="Oval 176"/>
          <p:cNvSpPr/>
          <p:nvPr/>
        </p:nvSpPr>
        <p:spPr>
          <a:xfrm>
            <a:off x="6210300" y="4896612"/>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179" name="Straight Connector 178"/>
          <p:cNvCxnSpPr/>
          <p:nvPr/>
        </p:nvCxnSpPr>
        <p:spPr>
          <a:xfrm flipV="1">
            <a:off x="6248400" y="3581400"/>
            <a:ext cx="241300" cy="14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flipV="1">
            <a:off x="6794500" y="3505200"/>
            <a:ext cx="241300" cy="14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flipV="1">
            <a:off x="6553200" y="3886200"/>
            <a:ext cx="241300" cy="14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flipV="1">
            <a:off x="6718300" y="3657600"/>
            <a:ext cx="241300" cy="14600"/>
          </a:xfrm>
          <a:prstGeom prst="line">
            <a:avLst/>
          </a:prstGeom>
        </p:spPr>
        <p:style>
          <a:lnRef idx="2">
            <a:schemeClr val="accent1"/>
          </a:lnRef>
          <a:fillRef idx="0">
            <a:schemeClr val="accent1"/>
          </a:fillRef>
          <a:effectRef idx="1">
            <a:schemeClr val="accent1"/>
          </a:effectRef>
          <a:fontRef idx="minor">
            <a:schemeClr val="tx1"/>
          </a:fontRef>
        </p:style>
      </p:cxnSp>
      <p:sp>
        <p:nvSpPr>
          <p:cNvPr id="183" name="Oval 182"/>
          <p:cNvSpPr/>
          <p:nvPr/>
        </p:nvSpPr>
        <p:spPr>
          <a:xfrm>
            <a:off x="6184900" y="3454400"/>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84" name="Straight Connector 183"/>
          <p:cNvCxnSpPr/>
          <p:nvPr/>
        </p:nvCxnSpPr>
        <p:spPr>
          <a:xfrm>
            <a:off x="7281164" y="4798583"/>
            <a:ext cx="78216" cy="114323"/>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a:off x="7052564" y="4798583"/>
            <a:ext cx="78216" cy="114323"/>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rot="16200000">
            <a:off x="7414688" y="4874783"/>
            <a:ext cx="78216" cy="114323"/>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7567088" y="5027183"/>
            <a:ext cx="78216" cy="114323"/>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188" name="Straight Connector 187"/>
          <p:cNvCxnSpPr/>
          <p:nvPr/>
        </p:nvCxnSpPr>
        <p:spPr>
          <a:xfrm rot="5400000">
            <a:off x="7223017" y="5085330"/>
            <a:ext cx="78216" cy="114323"/>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sp>
        <p:nvSpPr>
          <p:cNvPr id="189" name="Oval 188"/>
          <p:cNvSpPr/>
          <p:nvPr/>
        </p:nvSpPr>
        <p:spPr>
          <a:xfrm>
            <a:off x="7293864" y="4798583"/>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95" name="Straight Connector 194"/>
          <p:cNvCxnSpPr/>
          <p:nvPr/>
        </p:nvCxnSpPr>
        <p:spPr>
          <a:xfrm>
            <a:off x="7620000" y="3962400"/>
            <a:ext cx="241300" cy="22981"/>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96" name="Straight Connector 195"/>
          <p:cNvCxnSpPr/>
          <p:nvPr/>
        </p:nvCxnSpPr>
        <p:spPr>
          <a:xfrm>
            <a:off x="7937500" y="3962400"/>
            <a:ext cx="241300" cy="22981"/>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97" name="Straight Connector 196"/>
          <p:cNvCxnSpPr/>
          <p:nvPr/>
        </p:nvCxnSpPr>
        <p:spPr>
          <a:xfrm>
            <a:off x="7772400" y="4114800"/>
            <a:ext cx="241300" cy="22981"/>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cxnSp>
        <p:nvCxnSpPr>
          <p:cNvPr id="198" name="Straight Connector 197"/>
          <p:cNvCxnSpPr/>
          <p:nvPr/>
        </p:nvCxnSpPr>
        <p:spPr>
          <a:xfrm>
            <a:off x="7924800" y="4267200"/>
            <a:ext cx="241300" cy="22981"/>
          </a:xfrm>
          <a:prstGeom prst="line">
            <a:avLst/>
          </a:prstGeom>
          <a:ln>
            <a:solidFill>
              <a:srgbClr val="008000"/>
            </a:solidFill>
          </a:ln>
        </p:spPr>
        <p:style>
          <a:lnRef idx="2">
            <a:schemeClr val="accent1"/>
          </a:lnRef>
          <a:fillRef idx="0">
            <a:schemeClr val="accent1"/>
          </a:fillRef>
          <a:effectRef idx="1">
            <a:schemeClr val="accent1"/>
          </a:effectRef>
          <a:fontRef idx="minor">
            <a:schemeClr val="tx1"/>
          </a:fontRef>
        </p:style>
      </p:cxnSp>
      <p:sp>
        <p:nvSpPr>
          <p:cNvPr id="199" name="Oval 198"/>
          <p:cNvSpPr/>
          <p:nvPr/>
        </p:nvSpPr>
        <p:spPr>
          <a:xfrm>
            <a:off x="7861300" y="4160012"/>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200" name="Straight Connector 199"/>
          <p:cNvCxnSpPr/>
          <p:nvPr/>
        </p:nvCxnSpPr>
        <p:spPr>
          <a:xfrm>
            <a:off x="8115098" y="54610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1" name="Straight Connector 200"/>
          <p:cNvCxnSpPr/>
          <p:nvPr/>
        </p:nvCxnSpPr>
        <p:spPr>
          <a:xfrm>
            <a:off x="7543800" y="53340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2" name="Straight Connector 201"/>
          <p:cNvCxnSpPr/>
          <p:nvPr/>
        </p:nvCxnSpPr>
        <p:spPr>
          <a:xfrm>
            <a:off x="7899400" y="546899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3" name="Straight Connector 202"/>
          <p:cNvCxnSpPr/>
          <p:nvPr/>
        </p:nvCxnSpPr>
        <p:spPr>
          <a:xfrm>
            <a:off x="8267498" y="56134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4" name="Straight Connector 203"/>
          <p:cNvCxnSpPr/>
          <p:nvPr/>
        </p:nvCxnSpPr>
        <p:spPr>
          <a:xfrm>
            <a:off x="7696200" y="54864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5" name="Straight Connector 204"/>
          <p:cNvCxnSpPr/>
          <p:nvPr/>
        </p:nvCxnSpPr>
        <p:spPr>
          <a:xfrm>
            <a:off x="8051800" y="562139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6" name="Straight Connector 205"/>
          <p:cNvCxnSpPr/>
          <p:nvPr/>
        </p:nvCxnSpPr>
        <p:spPr>
          <a:xfrm>
            <a:off x="8419898" y="57658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7" name="Straight Connector 206"/>
          <p:cNvCxnSpPr/>
          <p:nvPr/>
        </p:nvCxnSpPr>
        <p:spPr>
          <a:xfrm>
            <a:off x="7848600" y="56388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8" name="Straight Connector 207"/>
          <p:cNvCxnSpPr/>
          <p:nvPr/>
        </p:nvCxnSpPr>
        <p:spPr>
          <a:xfrm>
            <a:off x="8204200" y="577379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9" name="Straight Connector 208"/>
          <p:cNvCxnSpPr/>
          <p:nvPr/>
        </p:nvCxnSpPr>
        <p:spPr>
          <a:xfrm>
            <a:off x="8572298" y="59182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10" name="Straight Connector 209"/>
          <p:cNvCxnSpPr/>
          <p:nvPr/>
        </p:nvCxnSpPr>
        <p:spPr>
          <a:xfrm>
            <a:off x="8001000" y="57912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11" name="Straight Connector 210"/>
          <p:cNvCxnSpPr/>
          <p:nvPr/>
        </p:nvCxnSpPr>
        <p:spPr>
          <a:xfrm>
            <a:off x="8356600" y="592619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12" name="Straight Connector 211"/>
          <p:cNvCxnSpPr/>
          <p:nvPr/>
        </p:nvCxnSpPr>
        <p:spPr>
          <a:xfrm>
            <a:off x="8686800" y="60452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13" name="Straight Connector 212"/>
          <p:cNvCxnSpPr/>
          <p:nvPr/>
        </p:nvCxnSpPr>
        <p:spPr>
          <a:xfrm>
            <a:off x="7239000" y="54864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14" name="Straight Connector 213"/>
          <p:cNvCxnSpPr/>
          <p:nvPr/>
        </p:nvCxnSpPr>
        <p:spPr>
          <a:xfrm>
            <a:off x="7391400" y="56388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15" name="Straight Connector 214"/>
          <p:cNvCxnSpPr/>
          <p:nvPr/>
        </p:nvCxnSpPr>
        <p:spPr>
          <a:xfrm>
            <a:off x="7543800" y="57912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216" name="Oval 215"/>
          <p:cNvSpPr/>
          <p:nvPr/>
        </p:nvSpPr>
        <p:spPr>
          <a:xfrm>
            <a:off x="8610600" y="5943600"/>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7" name="Oval 216"/>
          <p:cNvSpPr/>
          <p:nvPr/>
        </p:nvSpPr>
        <p:spPr>
          <a:xfrm>
            <a:off x="8039100" y="5384800"/>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252" name="Straight Connector 251"/>
          <p:cNvCxnSpPr/>
          <p:nvPr/>
        </p:nvCxnSpPr>
        <p:spPr>
          <a:xfrm>
            <a:off x="5257800" y="49149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53" name="Straight Connector 252"/>
          <p:cNvCxnSpPr/>
          <p:nvPr/>
        </p:nvCxnSpPr>
        <p:spPr>
          <a:xfrm>
            <a:off x="5613400" y="504989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54" name="Straight Connector 253"/>
          <p:cNvCxnSpPr/>
          <p:nvPr/>
        </p:nvCxnSpPr>
        <p:spPr>
          <a:xfrm>
            <a:off x="5410200" y="50673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55" name="Straight Connector 254"/>
          <p:cNvCxnSpPr/>
          <p:nvPr/>
        </p:nvCxnSpPr>
        <p:spPr>
          <a:xfrm>
            <a:off x="5765800" y="520229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56" name="Straight Connector 255"/>
          <p:cNvCxnSpPr/>
          <p:nvPr/>
        </p:nvCxnSpPr>
        <p:spPr>
          <a:xfrm>
            <a:off x="5562600" y="52197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57" name="Straight Connector 256"/>
          <p:cNvCxnSpPr/>
          <p:nvPr/>
        </p:nvCxnSpPr>
        <p:spPr>
          <a:xfrm>
            <a:off x="5918200" y="535469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58" name="Straight Connector 257"/>
          <p:cNvCxnSpPr/>
          <p:nvPr/>
        </p:nvCxnSpPr>
        <p:spPr>
          <a:xfrm>
            <a:off x="5715000" y="53721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59" name="Straight Connector 258"/>
          <p:cNvCxnSpPr/>
          <p:nvPr/>
        </p:nvCxnSpPr>
        <p:spPr>
          <a:xfrm>
            <a:off x="5867400" y="55245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60" name="Straight Connector 259"/>
          <p:cNvCxnSpPr/>
          <p:nvPr/>
        </p:nvCxnSpPr>
        <p:spPr>
          <a:xfrm>
            <a:off x="5143702" y="57023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61" name="Straight Connector 260"/>
          <p:cNvCxnSpPr/>
          <p:nvPr/>
        </p:nvCxnSpPr>
        <p:spPr>
          <a:xfrm>
            <a:off x="5499302" y="583729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62" name="Straight Connector 261"/>
          <p:cNvCxnSpPr/>
          <p:nvPr/>
        </p:nvCxnSpPr>
        <p:spPr>
          <a:xfrm>
            <a:off x="5867400" y="59817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63" name="Straight Connector 262"/>
          <p:cNvCxnSpPr/>
          <p:nvPr/>
        </p:nvCxnSpPr>
        <p:spPr>
          <a:xfrm>
            <a:off x="5296102" y="58547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64" name="Straight Connector 263"/>
          <p:cNvCxnSpPr/>
          <p:nvPr/>
        </p:nvCxnSpPr>
        <p:spPr>
          <a:xfrm>
            <a:off x="5651702" y="598969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65" name="Straight Connector 264"/>
          <p:cNvCxnSpPr/>
          <p:nvPr/>
        </p:nvCxnSpPr>
        <p:spPr>
          <a:xfrm>
            <a:off x="5448502" y="600710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66" name="Straight Connector 265"/>
          <p:cNvCxnSpPr/>
          <p:nvPr/>
        </p:nvCxnSpPr>
        <p:spPr>
          <a:xfrm>
            <a:off x="5804102" y="6142090"/>
            <a:ext cx="241502" cy="8419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267" name="Oval 266"/>
          <p:cNvSpPr/>
          <p:nvPr/>
        </p:nvSpPr>
        <p:spPr>
          <a:xfrm>
            <a:off x="5105400" y="5600700"/>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8" name="Oval 267"/>
          <p:cNvSpPr/>
          <p:nvPr/>
        </p:nvSpPr>
        <p:spPr>
          <a:xfrm>
            <a:off x="5185664" y="4800600"/>
            <a:ext cx="402336" cy="246888"/>
          </a:xfrm>
          <a:prstGeom prst="ellipse">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9" name="TextBox 268"/>
          <p:cNvSpPr txBox="1"/>
          <p:nvPr/>
        </p:nvSpPr>
        <p:spPr>
          <a:xfrm>
            <a:off x="335280" y="5498068"/>
            <a:ext cx="2442713" cy="369332"/>
          </a:xfrm>
          <a:prstGeom prst="rect">
            <a:avLst/>
          </a:prstGeom>
          <a:noFill/>
        </p:spPr>
        <p:txBody>
          <a:bodyPr wrap="none" rtlCol="0">
            <a:spAutoFit/>
          </a:bodyPr>
          <a:lstStyle/>
          <a:p>
            <a:r>
              <a:rPr lang="en-US" b="1" dirty="0" smtClean="0">
                <a:latin typeface="Times"/>
                <a:cs typeface="Times"/>
              </a:rPr>
              <a:t>E(# </a:t>
            </a:r>
            <a:r>
              <a:rPr lang="en-US" b="1" dirty="0" err="1" smtClean="0">
                <a:latin typeface="Times"/>
                <a:cs typeface="Times"/>
              </a:rPr>
              <a:t>f</a:t>
            </a:r>
            <a:r>
              <a:rPr lang="en-US" b="1" baseline="-25000" dirty="0" err="1" smtClean="0">
                <a:latin typeface="Times"/>
                <a:cs typeface="Times"/>
              </a:rPr>
              <a:t>g</a:t>
            </a:r>
            <a:r>
              <a:rPr lang="en-US" b="1" dirty="0" smtClean="0">
                <a:latin typeface="Times"/>
                <a:cs typeface="Times"/>
              </a:rPr>
              <a:t>) = #reads *</a:t>
            </a:r>
            <a:r>
              <a:rPr lang="en-US" b="1" dirty="0" err="1" smtClean="0">
                <a:latin typeface="Symbol" charset="2"/>
                <a:cs typeface="Symbol" charset="2"/>
              </a:rPr>
              <a:t>q</a:t>
            </a:r>
            <a:r>
              <a:rPr lang="en-US" sz="1600" b="1" dirty="0" err="1" smtClean="0">
                <a:latin typeface="Times"/>
                <a:cs typeface="Times"/>
              </a:rPr>
              <a:t>g</a:t>
            </a:r>
            <a:r>
              <a:rPr lang="en-US" sz="1600" b="1" dirty="0" smtClean="0">
                <a:latin typeface="Times"/>
                <a:cs typeface="Times"/>
              </a:rPr>
              <a:t> * </a:t>
            </a:r>
            <a:r>
              <a:rPr lang="en-US" sz="1600" b="1" dirty="0" err="1" smtClean="0">
                <a:solidFill>
                  <a:srgbClr val="FF0000"/>
                </a:solidFill>
                <a:latin typeface="Times"/>
                <a:cs typeface="Times"/>
              </a:rPr>
              <a:t>l</a:t>
            </a:r>
            <a:r>
              <a:rPr lang="en-US" sz="1600" b="1" baseline="-25000" dirty="0" err="1" smtClean="0">
                <a:solidFill>
                  <a:srgbClr val="FF0000"/>
                </a:solidFill>
                <a:latin typeface="Times"/>
                <a:cs typeface="Times"/>
              </a:rPr>
              <a:t>g</a:t>
            </a:r>
            <a:r>
              <a:rPr lang="en-US" b="1" dirty="0" smtClean="0">
                <a:latin typeface="Times"/>
                <a:cs typeface="Times"/>
              </a:rPr>
              <a:t> </a:t>
            </a:r>
            <a:endParaRPr lang="en-US" b="1" baseline="-25000" dirty="0">
              <a:latin typeface="Times"/>
              <a:cs typeface="Times"/>
            </a:endParaRPr>
          </a:p>
        </p:txBody>
      </p:sp>
      <p:sp>
        <p:nvSpPr>
          <p:cNvPr id="293" name="TextBox 292"/>
          <p:cNvSpPr txBox="1"/>
          <p:nvPr/>
        </p:nvSpPr>
        <p:spPr>
          <a:xfrm>
            <a:off x="381000" y="5791200"/>
            <a:ext cx="3716733" cy="923330"/>
          </a:xfrm>
          <a:prstGeom prst="rect">
            <a:avLst/>
          </a:prstGeom>
          <a:noFill/>
        </p:spPr>
        <p:txBody>
          <a:bodyPr wrap="none" rtlCol="0">
            <a:spAutoFit/>
          </a:bodyPr>
          <a:lstStyle/>
          <a:p>
            <a:r>
              <a:rPr lang="en-US" dirty="0" err="1" smtClean="0">
                <a:latin typeface="Times"/>
                <a:cs typeface="Times"/>
              </a:rPr>
              <a:t>f</a:t>
            </a:r>
            <a:r>
              <a:rPr lang="en-US" baseline="-25000" dirty="0" err="1" smtClean="0">
                <a:latin typeface="Times"/>
                <a:cs typeface="Times"/>
              </a:rPr>
              <a:t>g</a:t>
            </a:r>
            <a:r>
              <a:rPr lang="en-US" baseline="-25000" dirty="0" smtClean="0"/>
              <a:t> </a:t>
            </a:r>
            <a:r>
              <a:rPr lang="en-US" dirty="0" smtClean="0"/>
              <a:t>= Fragment from gene (transcript) </a:t>
            </a:r>
            <a:r>
              <a:rPr lang="en-US" dirty="0" smtClean="0">
                <a:latin typeface="Times"/>
                <a:cs typeface="Times"/>
              </a:rPr>
              <a:t>g</a:t>
            </a:r>
          </a:p>
          <a:p>
            <a:r>
              <a:rPr lang="en-US" dirty="0" err="1">
                <a:latin typeface="Symbol" charset="2"/>
                <a:cs typeface="Symbol" charset="2"/>
              </a:rPr>
              <a:t>q</a:t>
            </a:r>
            <a:r>
              <a:rPr lang="en-US" baseline="-25000" dirty="0" err="1" smtClean="0">
                <a:latin typeface="Times"/>
                <a:cs typeface="Times"/>
              </a:rPr>
              <a:t>g</a:t>
            </a:r>
            <a:r>
              <a:rPr lang="en-US" baseline="-25000" dirty="0" smtClean="0"/>
              <a:t> </a:t>
            </a:r>
            <a:r>
              <a:rPr lang="en-US" dirty="0" smtClean="0"/>
              <a:t>= Fraction of gene </a:t>
            </a:r>
            <a:r>
              <a:rPr lang="en-US" dirty="0" smtClean="0">
                <a:latin typeface="Times"/>
                <a:cs typeface="Times"/>
              </a:rPr>
              <a:t>g</a:t>
            </a:r>
            <a:r>
              <a:rPr lang="en-US" dirty="0" smtClean="0"/>
              <a:t> in sample</a:t>
            </a:r>
          </a:p>
          <a:p>
            <a:r>
              <a:rPr lang="en-US" dirty="0" err="1" smtClean="0">
                <a:latin typeface="Times"/>
                <a:cs typeface="Times"/>
              </a:rPr>
              <a:t>l</a:t>
            </a:r>
            <a:r>
              <a:rPr lang="en-US" baseline="-25000" dirty="0" err="1" smtClean="0">
                <a:latin typeface="Times"/>
                <a:cs typeface="Times"/>
              </a:rPr>
              <a:t>g</a:t>
            </a:r>
            <a:r>
              <a:rPr lang="en-US" baseline="-25000" dirty="0" smtClean="0"/>
              <a:t> </a:t>
            </a:r>
            <a:r>
              <a:rPr lang="en-US" dirty="0" smtClean="0"/>
              <a:t> = (effective) length of gene </a:t>
            </a:r>
            <a:r>
              <a:rPr lang="en-US" dirty="0" smtClean="0">
                <a:latin typeface="Times"/>
                <a:cs typeface="Times"/>
              </a:rPr>
              <a:t>g</a:t>
            </a:r>
            <a:endParaRPr lang="en-US" dirty="0">
              <a:latin typeface="Times"/>
              <a:cs typeface="Times"/>
            </a:endParaRPr>
          </a:p>
        </p:txBody>
      </p:sp>
    </p:spTree>
    <p:extLst>
      <p:ext uri="{BB962C8B-B14F-4D97-AF65-F5344CB8AC3E}">
        <p14:creationId xmlns:p14="http://schemas.microsoft.com/office/powerpoint/2010/main" val="2046926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p:cTn id="7" dur="500" fill="hold"/>
                                        <p:tgtEl>
                                          <p:spTgt spid="117"/>
                                        </p:tgtEl>
                                        <p:attrNameLst>
                                          <p:attrName>ppt_w</p:attrName>
                                        </p:attrNameLst>
                                      </p:cBhvr>
                                      <p:tavLst>
                                        <p:tav tm="0">
                                          <p:val>
                                            <p:fltVal val="0"/>
                                          </p:val>
                                        </p:tav>
                                        <p:tav tm="100000">
                                          <p:val>
                                            <p:strVal val="#ppt_w"/>
                                          </p:val>
                                        </p:tav>
                                      </p:tavLst>
                                    </p:anim>
                                    <p:anim calcmode="lin" valueType="num">
                                      <p:cBhvr>
                                        <p:cTn id="8" dur="500" fill="hold"/>
                                        <p:tgtEl>
                                          <p:spTgt spid="117"/>
                                        </p:tgtEl>
                                        <p:attrNameLst>
                                          <p:attrName>ppt_h</p:attrName>
                                        </p:attrNameLst>
                                      </p:cBhvr>
                                      <p:tavLst>
                                        <p:tav tm="0">
                                          <p:val>
                                            <p:fltVal val="0"/>
                                          </p:val>
                                        </p:tav>
                                        <p:tav tm="100000">
                                          <p:val>
                                            <p:strVal val="#ppt_h"/>
                                          </p:val>
                                        </p:tav>
                                      </p:tavLst>
                                    </p:anim>
                                    <p:anim calcmode="lin" valueType="num">
                                      <p:cBhvr>
                                        <p:cTn id="9" dur="500" fill="hold"/>
                                        <p:tgtEl>
                                          <p:spTgt spid="117"/>
                                        </p:tgtEl>
                                        <p:attrNameLst>
                                          <p:attrName>style.rotation</p:attrName>
                                        </p:attrNameLst>
                                      </p:cBhvr>
                                      <p:tavLst>
                                        <p:tav tm="0">
                                          <p:val>
                                            <p:fltVal val="360"/>
                                          </p:val>
                                        </p:tav>
                                        <p:tav tm="100000">
                                          <p:val>
                                            <p:fltVal val="0"/>
                                          </p:val>
                                        </p:tav>
                                      </p:tavLst>
                                    </p:anim>
                                    <p:animEffect transition="in" filter="fade">
                                      <p:cBhvr>
                                        <p:cTn id="10" dur="500"/>
                                        <p:tgtEl>
                                          <p:spTgt spid="117"/>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118"/>
                                        </p:tgtEl>
                                        <p:attrNameLst>
                                          <p:attrName>style.visibility</p:attrName>
                                        </p:attrNameLst>
                                      </p:cBhvr>
                                      <p:to>
                                        <p:strVal val="visible"/>
                                      </p:to>
                                    </p:set>
                                    <p:anim calcmode="lin" valueType="num">
                                      <p:cBhvr>
                                        <p:cTn id="13" dur="500" fill="hold"/>
                                        <p:tgtEl>
                                          <p:spTgt spid="118"/>
                                        </p:tgtEl>
                                        <p:attrNameLst>
                                          <p:attrName>ppt_w</p:attrName>
                                        </p:attrNameLst>
                                      </p:cBhvr>
                                      <p:tavLst>
                                        <p:tav tm="0">
                                          <p:val>
                                            <p:fltVal val="0"/>
                                          </p:val>
                                        </p:tav>
                                        <p:tav tm="100000">
                                          <p:val>
                                            <p:strVal val="#ppt_w"/>
                                          </p:val>
                                        </p:tav>
                                      </p:tavLst>
                                    </p:anim>
                                    <p:anim calcmode="lin" valueType="num">
                                      <p:cBhvr>
                                        <p:cTn id="14" dur="500" fill="hold"/>
                                        <p:tgtEl>
                                          <p:spTgt spid="118"/>
                                        </p:tgtEl>
                                        <p:attrNameLst>
                                          <p:attrName>ppt_h</p:attrName>
                                        </p:attrNameLst>
                                      </p:cBhvr>
                                      <p:tavLst>
                                        <p:tav tm="0">
                                          <p:val>
                                            <p:fltVal val="0"/>
                                          </p:val>
                                        </p:tav>
                                        <p:tav tm="100000">
                                          <p:val>
                                            <p:strVal val="#ppt_h"/>
                                          </p:val>
                                        </p:tav>
                                      </p:tavLst>
                                    </p:anim>
                                    <p:anim calcmode="lin" valueType="num">
                                      <p:cBhvr>
                                        <p:cTn id="15" dur="500" fill="hold"/>
                                        <p:tgtEl>
                                          <p:spTgt spid="118"/>
                                        </p:tgtEl>
                                        <p:attrNameLst>
                                          <p:attrName>style.rotation</p:attrName>
                                        </p:attrNameLst>
                                      </p:cBhvr>
                                      <p:tavLst>
                                        <p:tav tm="0">
                                          <p:val>
                                            <p:fltVal val="360"/>
                                          </p:val>
                                        </p:tav>
                                        <p:tav tm="100000">
                                          <p:val>
                                            <p:fltVal val="0"/>
                                          </p:val>
                                        </p:tav>
                                      </p:tavLst>
                                    </p:anim>
                                    <p:animEffect transition="in" filter="fade">
                                      <p:cBhvr>
                                        <p:cTn id="16" dur="500"/>
                                        <p:tgtEl>
                                          <p:spTgt spid="118"/>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119"/>
                                        </p:tgtEl>
                                        <p:attrNameLst>
                                          <p:attrName>style.visibility</p:attrName>
                                        </p:attrNameLst>
                                      </p:cBhvr>
                                      <p:to>
                                        <p:strVal val="visible"/>
                                      </p:to>
                                    </p:set>
                                    <p:anim calcmode="lin" valueType="num">
                                      <p:cBhvr>
                                        <p:cTn id="19" dur="500" fill="hold"/>
                                        <p:tgtEl>
                                          <p:spTgt spid="119"/>
                                        </p:tgtEl>
                                        <p:attrNameLst>
                                          <p:attrName>ppt_w</p:attrName>
                                        </p:attrNameLst>
                                      </p:cBhvr>
                                      <p:tavLst>
                                        <p:tav tm="0">
                                          <p:val>
                                            <p:fltVal val="0"/>
                                          </p:val>
                                        </p:tav>
                                        <p:tav tm="100000">
                                          <p:val>
                                            <p:strVal val="#ppt_w"/>
                                          </p:val>
                                        </p:tav>
                                      </p:tavLst>
                                    </p:anim>
                                    <p:anim calcmode="lin" valueType="num">
                                      <p:cBhvr>
                                        <p:cTn id="20" dur="500" fill="hold"/>
                                        <p:tgtEl>
                                          <p:spTgt spid="119"/>
                                        </p:tgtEl>
                                        <p:attrNameLst>
                                          <p:attrName>ppt_h</p:attrName>
                                        </p:attrNameLst>
                                      </p:cBhvr>
                                      <p:tavLst>
                                        <p:tav tm="0">
                                          <p:val>
                                            <p:fltVal val="0"/>
                                          </p:val>
                                        </p:tav>
                                        <p:tav tm="100000">
                                          <p:val>
                                            <p:strVal val="#ppt_h"/>
                                          </p:val>
                                        </p:tav>
                                      </p:tavLst>
                                    </p:anim>
                                    <p:anim calcmode="lin" valueType="num">
                                      <p:cBhvr>
                                        <p:cTn id="21" dur="500" fill="hold"/>
                                        <p:tgtEl>
                                          <p:spTgt spid="119"/>
                                        </p:tgtEl>
                                        <p:attrNameLst>
                                          <p:attrName>style.rotation</p:attrName>
                                        </p:attrNameLst>
                                      </p:cBhvr>
                                      <p:tavLst>
                                        <p:tav tm="0">
                                          <p:val>
                                            <p:fltVal val="360"/>
                                          </p:val>
                                        </p:tav>
                                        <p:tav tm="100000">
                                          <p:val>
                                            <p:fltVal val="0"/>
                                          </p:val>
                                        </p:tav>
                                      </p:tavLst>
                                    </p:anim>
                                    <p:animEffect transition="in" filter="fade">
                                      <p:cBhvr>
                                        <p:cTn id="22" dur="500"/>
                                        <p:tgtEl>
                                          <p:spTgt spid="119"/>
                                        </p:tgtEl>
                                      </p:cBhvr>
                                    </p:animEffect>
                                  </p:childTnLst>
                                </p:cTn>
                              </p:par>
                              <p:par>
                                <p:cTn id="23" presetID="49" presetClass="entr" presetSubtype="0" decel="100000" fill="hold" nodeType="withEffect">
                                  <p:stCondLst>
                                    <p:cond delay="0"/>
                                  </p:stCondLst>
                                  <p:childTnLst>
                                    <p:set>
                                      <p:cBhvr>
                                        <p:cTn id="24" dur="1" fill="hold">
                                          <p:stCondLst>
                                            <p:cond delay="0"/>
                                          </p:stCondLst>
                                        </p:cTn>
                                        <p:tgtEl>
                                          <p:spTgt spid="120"/>
                                        </p:tgtEl>
                                        <p:attrNameLst>
                                          <p:attrName>style.visibility</p:attrName>
                                        </p:attrNameLst>
                                      </p:cBhvr>
                                      <p:to>
                                        <p:strVal val="visible"/>
                                      </p:to>
                                    </p:set>
                                    <p:anim calcmode="lin" valueType="num">
                                      <p:cBhvr>
                                        <p:cTn id="25" dur="500" fill="hold"/>
                                        <p:tgtEl>
                                          <p:spTgt spid="120"/>
                                        </p:tgtEl>
                                        <p:attrNameLst>
                                          <p:attrName>ppt_w</p:attrName>
                                        </p:attrNameLst>
                                      </p:cBhvr>
                                      <p:tavLst>
                                        <p:tav tm="0">
                                          <p:val>
                                            <p:fltVal val="0"/>
                                          </p:val>
                                        </p:tav>
                                        <p:tav tm="100000">
                                          <p:val>
                                            <p:strVal val="#ppt_w"/>
                                          </p:val>
                                        </p:tav>
                                      </p:tavLst>
                                    </p:anim>
                                    <p:anim calcmode="lin" valueType="num">
                                      <p:cBhvr>
                                        <p:cTn id="26" dur="500" fill="hold"/>
                                        <p:tgtEl>
                                          <p:spTgt spid="120"/>
                                        </p:tgtEl>
                                        <p:attrNameLst>
                                          <p:attrName>ppt_h</p:attrName>
                                        </p:attrNameLst>
                                      </p:cBhvr>
                                      <p:tavLst>
                                        <p:tav tm="0">
                                          <p:val>
                                            <p:fltVal val="0"/>
                                          </p:val>
                                        </p:tav>
                                        <p:tav tm="100000">
                                          <p:val>
                                            <p:strVal val="#ppt_h"/>
                                          </p:val>
                                        </p:tav>
                                      </p:tavLst>
                                    </p:anim>
                                    <p:anim calcmode="lin" valueType="num">
                                      <p:cBhvr>
                                        <p:cTn id="27" dur="500" fill="hold"/>
                                        <p:tgtEl>
                                          <p:spTgt spid="120"/>
                                        </p:tgtEl>
                                        <p:attrNameLst>
                                          <p:attrName>style.rotation</p:attrName>
                                        </p:attrNameLst>
                                      </p:cBhvr>
                                      <p:tavLst>
                                        <p:tav tm="0">
                                          <p:val>
                                            <p:fltVal val="360"/>
                                          </p:val>
                                        </p:tav>
                                        <p:tav tm="100000">
                                          <p:val>
                                            <p:fltVal val="0"/>
                                          </p:val>
                                        </p:tav>
                                      </p:tavLst>
                                    </p:anim>
                                    <p:animEffect transition="in" filter="fade">
                                      <p:cBhvr>
                                        <p:cTn id="28" dur="500"/>
                                        <p:tgtEl>
                                          <p:spTgt spid="120"/>
                                        </p:tgtEl>
                                      </p:cBhvr>
                                    </p:animEffect>
                                  </p:childTnLst>
                                </p:cTn>
                              </p:par>
                              <p:par>
                                <p:cTn id="29" presetID="49" presetClass="entr" presetSubtype="0" decel="100000" fill="hold" nodeType="withEffect">
                                  <p:stCondLst>
                                    <p:cond delay="0"/>
                                  </p:stCondLst>
                                  <p:childTnLst>
                                    <p:set>
                                      <p:cBhvr>
                                        <p:cTn id="30" dur="1" fill="hold">
                                          <p:stCondLst>
                                            <p:cond delay="0"/>
                                          </p:stCondLst>
                                        </p:cTn>
                                        <p:tgtEl>
                                          <p:spTgt spid="121"/>
                                        </p:tgtEl>
                                        <p:attrNameLst>
                                          <p:attrName>style.visibility</p:attrName>
                                        </p:attrNameLst>
                                      </p:cBhvr>
                                      <p:to>
                                        <p:strVal val="visible"/>
                                      </p:to>
                                    </p:set>
                                    <p:anim calcmode="lin" valueType="num">
                                      <p:cBhvr>
                                        <p:cTn id="31" dur="500" fill="hold"/>
                                        <p:tgtEl>
                                          <p:spTgt spid="121"/>
                                        </p:tgtEl>
                                        <p:attrNameLst>
                                          <p:attrName>ppt_w</p:attrName>
                                        </p:attrNameLst>
                                      </p:cBhvr>
                                      <p:tavLst>
                                        <p:tav tm="0">
                                          <p:val>
                                            <p:fltVal val="0"/>
                                          </p:val>
                                        </p:tav>
                                        <p:tav tm="100000">
                                          <p:val>
                                            <p:strVal val="#ppt_w"/>
                                          </p:val>
                                        </p:tav>
                                      </p:tavLst>
                                    </p:anim>
                                    <p:anim calcmode="lin" valueType="num">
                                      <p:cBhvr>
                                        <p:cTn id="32" dur="500" fill="hold"/>
                                        <p:tgtEl>
                                          <p:spTgt spid="121"/>
                                        </p:tgtEl>
                                        <p:attrNameLst>
                                          <p:attrName>ppt_h</p:attrName>
                                        </p:attrNameLst>
                                      </p:cBhvr>
                                      <p:tavLst>
                                        <p:tav tm="0">
                                          <p:val>
                                            <p:fltVal val="0"/>
                                          </p:val>
                                        </p:tav>
                                        <p:tav tm="100000">
                                          <p:val>
                                            <p:strVal val="#ppt_h"/>
                                          </p:val>
                                        </p:tav>
                                      </p:tavLst>
                                    </p:anim>
                                    <p:anim calcmode="lin" valueType="num">
                                      <p:cBhvr>
                                        <p:cTn id="33" dur="500" fill="hold"/>
                                        <p:tgtEl>
                                          <p:spTgt spid="121"/>
                                        </p:tgtEl>
                                        <p:attrNameLst>
                                          <p:attrName>style.rotation</p:attrName>
                                        </p:attrNameLst>
                                      </p:cBhvr>
                                      <p:tavLst>
                                        <p:tav tm="0">
                                          <p:val>
                                            <p:fltVal val="360"/>
                                          </p:val>
                                        </p:tav>
                                        <p:tav tm="100000">
                                          <p:val>
                                            <p:fltVal val="0"/>
                                          </p:val>
                                        </p:tav>
                                      </p:tavLst>
                                    </p:anim>
                                    <p:animEffect transition="in" filter="fade">
                                      <p:cBhvr>
                                        <p:cTn id="34" dur="500"/>
                                        <p:tgtEl>
                                          <p:spTgt spid="121"/>
                                        </p:tgtEl>
                                      </p:cBhvr>
                                    </p:animEffect>
                                  </p:childTnLst>
                                </p:cTn>
                              </p:par>
                              <p:par>
                                <p:cTn id="35" presetID="49" presetClass="entr" presetSubtype="0" decel="100000" fill="hold" nodeType="withEffect">
                                  <p:stCondLst>
                                    <p:cond delay="0"/>
                                  </p:stCondLst>
                                  <p:childTnLst>
                                    <p:set>
                                      <p:cBhvr>
                                        <p:cTn id="36" dur="1" fill="hold">
                                          <p:stCondLst>
                                            <p:cond delay="0"/>
                                          </p:stCondLst>
                                        </p:cTn>
                                        <p:tgtEl>
                                          <p:spTgt spid="122"/>
                                        </p:tgtEl>
                                        <p:attrNameLst>
                                          <p:attrName>style.visibility</p:attrName>
                                        </p:attrNameLst>
                                      </p:cBhvr>
                                      <p:to>
                                        <p:strVal val="visible"/>
                                      </p:to>
                                    </p:set>
                                    <p:anim calcmode="lin" valueType="num">
                                      <p:cBhvr>
                                        <p:cTn id="37" dur="500" fill="hold"/>
                                        <p:tgtEl>
                                          <p:spTgt spid="122"/>
                                        </p:tgtEl>
                                        <p:attrNameLst>
                                          <p:attrName>ppt_w</p:attrName>
                                        </p:attrNameLst>
                                      </p:cBhvr>
                                      <p:tavLst>
                                        <p:tav tm="0">
                                          <p:val>
                                            <p:fltVal val="0"/>
                                          </p:val>
                                        </p:tav>
                                        <p:tav tm="100000">
                                          <p:val>
                                            <p:strVal val="#ppt_w"/>
                                          </p:val>
                                        </p:tav>
                                      </p:tavLst>
                                    </p:anim>
                                    <p:anim calcmode="lin" valueType="num">
                                      <p:cBhvr>
                                        <p:cTn id="38" dur="500" fill="hold"/>
                                        <p:tgtEl>
                                          <p:spTgt spid="122"/>
                                        </p:tgtEl>
                                        <p:attrNameLst>
                                          <p:attrName>ppt_h</p:attrName>
                                        </p:attrNameLst>
                                      </p:cBhvr>
                                      <p:tavLst>
                                        <p:tav tm="0">
                                          <p:val>
                                            <p:fltVal val="0"/>
                                          </p:val>
                                        </p:tav>
                                        <p:tav tm="100000">
                                          <p:val>
                                            <p:strVal val="#ppt_h"/>
                                          </p:val>
                                        </p:tav>
                                      </p:tavLst>
                                    </p:anim>
                                    <p:anim calcmode="lin" valueType="num">
                                      <p:cBhvr>
                                        <p:cTn id="39" dur="500" fill="hold"/>
                                        <p:tgtEl>
                                          <p:spTgt spid="122"/>
                                        </p:tgtEl>
                                        <p:attrNameLst>
                                          <p:attrName>style.rotation</p:attrName>
                                        </p:attrNameLst>
                                      </p:cBhvr>
                                      <p:tavLst>
                                        <p:tav tm="0">
                                          <p:val>
                                            <p:fltVal val="360"/>
                                          </p:val>
                                        </p:tav>
                                        <p:tav tm="100000">
                                          <p:val>
                                            <p:fltVal val="0"/>
                                          </p:val>
                                        </p:tav>
                                      </p:tavLst>
                                    </p:anim>
                                    <p:animEffect transition="in" filter="fade">
                                      <p:cBhvr>
                                        <p:cTn id="40" dur="500"/>
                                        <p:tgtEl>
                                          <p:spTgt spid="122"/>
                                        </p:tgtEl>
                                      </p:cBhvr>
                                    </p:animEffect>
                                  </p:childTnLst>
                                </p:cTn>
                              </p:par>
                              <p:par>
                                <p:cTn id="41" presetID="49" presetClass="entr" presetSubtype="0" decel="100000" fill="hold" nodeType="withEffect">
                                  <p:stCondLst>
                                    <p:cond delay="0"/>
                                  </p:stCondLst>
                                  <p:childTnLst>
                                    <p:set>
                                      <p:cBhvr>
                                        <p:cTn id="42" dur="1" fill="hold">
                                          <p:stCondLst>
                                            <p:cond delay="0"/>
                                          </p:stCondLst>
                                        </p:cTn>
                                        <p:tgtEl>
                                          <p:spTgt spid="123"/>
                                        </p:tgtEl>
                                        <p:attrNameLst>
                                          <p:attrName>style.visibility</p:attrName>
                                        </p:attrNameLst>
                                      </p:cBhvr>
                                      <p:to>
                                        <p:strVal val="visible"/>
                                      </p:to>
                                    </p:set>
                                    <p:anim calcmode="lin" valueType="num">
                                      <p:cBhvr>
                                        <p:cTn id="43" dur="500" fill="hold"/>
                                        <p:tgtEl>
                                          <p:spTgt spid="123"/>
                                        </p:tgtEl>
                                        <p:attrNameLst>
                                          <p:attrName>ppt_w</p:attrName>
                                        </p:attrNameLst>
                                      </p:cBhvr>
                                      <p:tavLst>
                                        <p:tav tm="0">
                                          <p:val>
                                            <p:fltVal val="0"/>
                                          </p:val>
                                        </p:tav>
                                        <p:tav tm="100000">
                                          <p:val>
                                            <p:strVal val="#ppt_w"/>
                                          </p:val>
                                        </p:tav>
                                      </p:tavLst>
                                    </p:anim>
                                    <p:anim calcmode="lin" valueType="num">
                                      <p:cBhvr>
                                        <p:cTn id="44" dur="500" fill="hold"/>
                                        <p:tgtEl>
                                          <p:spTgt spid="123"/>
                                        </p:tgtEl>
                                        <p:attrNameLst>
                                          <p:attrName>ppt_h</p:attrName>
                                        </p:attrNameLst>
                                      </p:cBhvr>
                                      <p:tavLst>
                                        <p:tav tm="0">
                                          <p:val>
                                            <p:fltVal val="0"/>
                                          </p:val>
                                        </p:tav>
                                        <p:tav tm="100000">
                                          <p:val>
                                            <p:strVal val="#ppt_h"/>
                                          </p:val>
                                        </p:tav>
                                      </p:tavLst>
                                    </p:anim>
                                    <p:anim calcmode="lin" valueType="num">
                                      <p:cBhvr>
                                        <p:cTn id="45" dur="500" fill="hold"/>
                                        <p:tgtEl>
                                          <p:spTgt spid="123"/>
                                        </p:tgtEl>
                                        <p:attrNameLst>
                                          <p:attrName>style.rotation</p:attrName>
                                        </p:attrNameLst>
                                      </p:cBhvr>
                                      <p:tavLst>
                                        <p:tav tm="0">
                                          <p:val>
                                            <p:fltVal val="360"/>
                                          </p:val>
                                        </p:tav>
                                        <p:tav tm="100000">
                                          <p:val>
                                            <p:fltVal val="0"/>
                                          </p:val>
                                        </p:tav>
                                      </p:tavLst>
                                    </p:anim>
                                    <p:animEffect transition="in" filter="fade">
                                      <p:cBhvr>
                                        <p:cTn id="46" dur="500"/>
                                        <p:tgtEl>
                                          <p:spTgt spid="123"/>
                                        </p:tgtEl>
                                      </p:cBhvr>
                                    </p:animEffect>
                                  </p:childTnLst>
                                </p:cTn>
                              </p:par>
                              <p:par>
                                <p:cTn id="47" presetID="49" presetClass="entr" presetSubtype="0" decel="100000" fill="hold" nodeType="withEffect">
                                  <p:stCondLst>
                                    <p:cond delay="0"/>
                                  </p:stCondLst>
                                  <p:childTnLst>
                                    <p:set>
                                      <p:cBhvr>
                                        <p:cTn id="48" dur="1" fill="hold">
                                          <p:stCondLst>
                                            <p:cond delay="0"/>
                                          </p:stCondLst>
                                        </p:cTn>
                                        <p:tgtEl>
                                          <p:spTgt spid="124"/>
                                        </p:tgtEl>
                                        <p:attrNameLst>
                                          <p:attrName>style.visibility</p:attrName>
                                        </p:attrNameLst>
                                      </p:cBhvr>
                                      <p:to>
                                        <p:strVal val="visible"/>
                                      </p:to>
                                    </p:set>
                                    <p:anim calcmode="lin" valueType="num">
                                      <p:cBhvr>
                                        <p:cTn id="49" dur="500" fill="hold"/>
                                        <p:tgtEl>
                                          <p:spTgt spid="124"/>
                                        </p:tgtEl>
                                        <p:attrNameLst>
                                          <p:attrName>ppt_w</p:attrName>
                                        </p:attrNameLst>
                                      </p:cBhvr>
                                      <p:tavLst>
                                        <p:tav tm="0">
                                          <p:val>
                                            <p:fltVal val="0"/>
                                          </p:val>
                                        </p:tav>
                                        <p:tav tm="100000">
                                          <p:val>
                                            <p:strVal val="#ppt_w"/>
                                          </p:val>
                                        </p:tav>
                                      </p:tavLst>
                                    </p:anim>
                                    <p:anim calcmode="lin" valueType="num">
                                      <p:cBhvr>
                                        <p:cTn id="50" dur="500" fill="hold"/>
                                        <p:tgtEl>
                                          <p:spTgt spid="124"/>
                                        </p:tgtEl>
                                        <p:attrNameLst>
                                          <p:attrName>ppt_h</p:attrName>
                                        </p:attrNameLst>
                                      </p:cBhvr>
                                      <p:tavLst>
                                        <p:tav tm="0">
                                          <p:val>
                                            <p:fltVal val="0"/>
                                          </p:val>
                                        </p:tav>
                                        <p:tav tm="100000">
                                          <p:val>
                                            <p:strVal val="#ppt_h"/>
                                          </p:val>
                                        </p:tav>
                                      </p:tavLst>
                                    </p:anim>
                                    <p:anim calcmode="lin" valueType="num">
                                      <p:cBhvr>
                                        <p:cTn id="51" dur="500" fill="hold"/>
                                        <p:tgtEl>
                                          <p:spTgt spid="124"/>
                                        </p:tgtEl>
                                        <p:attrNameLst>
                                          <p:attrName>style.rotation</p:attrName>
                                        </p:attrNameLst>
                                      </p:cBhvr>
                                      <p:tavLst>
                                        <p:tav tm="0">
                                          <p:val>
                                            <p:fltVal val="360"/>
                                          </p:val>
                                        </p:tav>
                                        <p:tav tm="100000">
                                          <p:val>
                                            <p:fltVal val="0"/>
                                          </p:val>
                                        </p:tav>
                                      </p:tavLst>
                                    </p:anim>
                                    <p:animEffect transition="in" filter="fade">
                                      <p:cBhvr>
                                        <p:cTn id="52" dur="500"/>
                                        <p:tgtEl>
                                          <p:spTgt spid="124"/>
                                        </p:tgtEl>
                                      </p:cBhvr>
                                    </p:animEffect>
                                  </p:childTnLst>
                                </p:cTn>
                              </p:par>
                              <p:par>
                                <p:cTn id="53" presetID="49" presetClass="entr" presetSubtype="0" decel="100000" fill="hold" nodeType="withEffect">
                                  <p:stCondLst>
                                    <p:cond delay="0"/>
                                  </p:stCondLst>
                                  <p:childTnLst>
                                    <p:set>
                                      <p:cBhvr>
                                        <p:cTn id="54" dur="1" fill="hold">
                                          <p:stCondLst>
                                            <p:cond delay="0"/>
                                          </p:stCondLst>
                                        </p:cTn>
                                        <p:tgtEl>
                                          <p:spTgt spid="125"/>
                                        </p:tgtEl>
                                        <p:attrNameLst>
                                          <p:attrName>style.visibility</p:attrName>
                                        </p:attrNameLst>
                                      </p:cBhvr>
                                      <p:to>
                                        <p:strVal val="visible"/>
                                      </p:to>
                                    </p:set>
                                    <p:anim calcmode="lin" valueType="num">
                                      <p:cBhvr>
                                        <p:cTn id="55" dur="500" fill="hold"/>
                                        <p:tgtEl>
                                          <p:spTgt spid="125"/>
                                        </p:tgtEl>
                                        <p:attrNameLst>
                                          <p:attrName>ppt_w</p:attrName>
                                        </p:attrNameLst>
                                      </p:cBhvr>
                                      <p:tavLst>
                                        <p:tav tm="0">
                                          <p:val>
                                            <p:fltVal val="0"/>
                                          </p:val>
                                        </p:tav>
                                        <p:tav tm="100000">
                                          <p:val>
                                            <p:strVal val="#ppt_w"/>
                                          </p:val>
                                        </p:tav>
                                      </p:tavLst>
                                    </p:anim>
                                    <p:anim calcmode="lin" valueType="num">
                                      <p:cBhvr>
                                        <p:cTn id="56" dur="500" fill="hold"/>
                                        <p:tgtEl>
                                          <p:spTgt spid="125"/>
                                        </p:tgtEl>
                                        <p:attrNameLst>
                                          <p:attrName>ppt_h</p:attrName>
                                        </p:attrNameLst>
                                      </p:cBhvr>
                                      <p:tavLst>
                                        <p:tav tm="0">
                                          <p:val>
                                            <p:fltVal val="0"/>
                                          </p:val>
                                        </p:tav>
                                        <p:tav tm="100000">
                                          <p:val>
                                            <p:strVal val="#ppt_h"/>
                                          </p:val>
                                        </p:tav>
                                      </p:tavLst>
                                    </p:anim>
                                    <p:anim calcmode="lin" valueType="num">
                                      <p:cBhvr>
                                        <p:cTn id="57" dur="500" fill="hold"/>
                                        <p:tgtEl>
                                          <p:spTgt spid="125"/>
                                        </p:tgtEl>
                                        <p:attrNameLst>
                                          <p:attrName>style.rotation</p:attrName>
                                        </p:attrNameLst>
                                      </p:cBhvr>
                                      <p:tavLst>
                                        <p:tav tm="0">
                                          <p:val>
                                            <p:fltVal val="360"/>
                                          </p:val>
                                        </p:tav>
                                        <p:tav tm="100000">
                                          <p:val>
                                            <p:fltVal val="0"/>
                                          </p:val>
                                        </p:tav>
                                      </p:tavLst>
                                    </p:anim>
                                    <p:animEffect transition="in" filter="fade">
                                      <p:cBhvr>
                                        <p:cTn id="58" dur="500"/>
                                        <p:tgtEl>
                                          <p:spTgt spid="125"/>
                                        </p:tgtEl>
                                      </p:cBhvr>
                                    </p:animEffect>
                                  </p:childTnLst>
                                </p:cTn>
                              </p:par>
                              <p:par>
                                <p:cTn id="59" presetID="49" presetClass="entr" presetSubtype="0" decel="100000" fill="hold" nodeType="withEffect">
                                  <p:stCondLst>
                                    <p:cond delay="0"/>
                                  </p:stCondLst>
                                  <p:childTnLst>
                                    <p:set>
                                      <p:cBhvr>
                                        <p:cTn id="60" dur="1" fill="hold">
                                          <p:stCondLst>
                                            <p:cond delay="0"/>
                                          </p:stCondLst>
                                        </p:cTn>
                                        <p:tgtEl>
                                          <p:spTgt spid="126"/>
                                        </p:tgtEl>
                                        <p:attrNameLst>
                                          <p:attrName>style.visibility</p:attrName>
                                        </p:attrNameLst>
                                      </p:cBhvr>
                                      <p:to>
                                        <p:strVal val="visible"/>
                                      </p:to>
                                    </p:set>
                                    <p:anim calcmode="lin" valueType="num">
                                      <p:cBhvr>
                                        <p:cTn id="61" dur="500" fill="hold"/>
                                        <p:tgtEl>
                                          <p:spTgt spid="126"/>
                                        </p:tgtEl>
                                        <p:attrNameLst>
                                          <p:attrName>ppt_w</p:attrName>
                                        </p:attrNameLst>
                                      </p:cBhvr>
                                      <p:tavLst>
                                        <p:tav tm="0">
                                          <p:val>
                                            <p:fltVal val="0"/>
                                          </p:val>
                                        </p:tav>
                                        <p:tav tm="100000">
                                          <p:val>
                                            <p:strVal val="#ppt_w"/>
                                          </p:val>
                                        </p:tav>
                                      </p:tavLst>
                                    </p:anim>
                                    <p:anim calcmode="lin" valueType="num">
                                      <p:cBhvr>
                                        <p:cTn id="62" dur="500" fill="hold"/>
                                        <p:tgtEl>
                                          <p:spTgt spid="126"/>
                                        </p:tgtEl>
                                        <p:attrNameLst>
                                          <p:attrName>ppt_h</p:attrName>
                                        </p:attrNameLst>
                                      </p:cBhvr>
                                      <p:tavLst>
                                        <p:tav tm="0">
                                          <p:val>
                                            <p:fltVal val="0"/>
                                          </p:val>
                                        </p:tav>
                                        <p:tav tm="100000">
                                          <p:val>
                                            <p:strVal val="#ppt_h"/>
                                          </p:val>
                                        </p:tav>
                                      </p:tavLst>
                                    </p:anim>
                                    <p:anim calcmode="lin" valueType="num">
                                      <p:cBhvr>
                                        <p:cTn id="63" dur="500" fill="hold"/>
                                        <p:tgtEl>
                                          <p:spTgt spid="126"/>
                                        </p:tgtEl>
                                        <p:attrNameLst>
                                          <p:attrName>style.rotation</p:attrName>
                                        </p:attrNameLst>
                                      </p:cBhvr>
                                      <p:tavLst>
                                        <p:tav tm="0">
                                          <p:val>
                                            <p:fltVal val="360"/>
                                          </p:val>
                                        </p:tav>
                                        <p:tav tm="100000">
                                          <p:val>
                                            <p:fltVal val="0"/>
                                          </p:val>
                                        </p:tav>
                                      </p:tavLst>
                                    </p:anim>
                                    <p:animEffect transition="in" filter="fade">
                                      <p:cBhvr>
                                        <p:cTn id="64" dur="500"/>
                                        <p:tgtEl>
                                          <p:spTgt spid="126"/>
                                        </p:tgtEl>
                                      </p:cBhvr>
                                    </p:animEffect>
                                  </p:childTnLst>
                                </p:cTn>
                              </p:par>
                              <p:par>
                                <p:cTn id="65" presetID="49" presetClass="entr" presetSubtype="0" decel="100000" fill="hold" nodeType="withEffect">
                                  <p:stCondLst>
                                    <p:cond delay="0"/>
                                  </p:stCondLst>
                                  <p:childTnLst>
                                    <p:set>
                                      <p:cBhvr>
                                        <p:cTn id="66" dur="1" fill="hold">
                                          <p:stCondLst>
                                            <p:cond delay="0"/>
                                          </p:stCondLst>
                                        </p:cTn>
                                        <p:tgtEl>
                                          <p:spTgt spid="127"/>
                                        </p:tgtEl>
                                        <p:attrNameLst>
                                          <p:attrName>style.visibility</p:attrName>
                                        </p:attrNameLst>
                                      </p:cBhvr>
                                      <p:to>
                                        <p:strVal val="visible"/>
                                      </p:to>
                                    </p:set>
                                    <p:anim calcmode="lin" valueType="num">
                                      <p:cBhvr>
                                        <p:cTn id="67" dur="500" fill="hold"/>
                                        <p:tgtEl>
                                          <p:spTgt spid="127"/>
                                        </p:tgtEl>
                                        <p:attrNameLst>
                                          <p:attrName>ppt_w</p:attrName>
                                        </p:attrNameLst>
                                      </p:cBhvr>
                                      <p:tavLst>
                                        <p:tav tm="0">
                                          <p:val>
                                            <p:fltVal val="0"/>
                                          </p:val>
                                        </p:tav>
                                        <p:tav tm="100000">
                                          <p:val>
                                            <p:strVal val="#ppt_w"/>
                                          </p:val>
                                        </p:tav>
                                      </p:tavLst>
                                    </p:anim>
                                    <p:anim calcmode="lin" valueType="num">
                                      <p:cBhvr>
                                        <p:cTn id="68" dur="500" fill="hold"/>
                                        <p:tgtEl>
                                          <p:spTgt spid="127"/>
                                        </p:tgtEl>
                                        <p:attrNameLst>
                                          <p:attrName>ppt_h</p:attrName>
                                        </p:attrNameLst>
                                      </p:cBhvr>
                                      <p:tavLst>
                                        <p:tav tm="0">
                                          <p:val>
                                            <p:fltVal val="0"/>
                                          </p:val>
                                        </p:tav>
                                        <p:tav tm="100000">
                                          <p:val>
                                            <p:strVal val="#ppt_h"/>
                                          </p:val>
                                        </p:tav>
                                      </p:tavLst>
                                    </p:anim>
                                    <p:anim calcmode="lin" valueType="num">
                                      <p:cBhvr>
                                        <p:cTn id="69" dur="500" fill="hold"/>
                                        <p:tgtEl>
                                          <p:spTgt spid="127"/>
                                        </p:tgtEl>
                                        <p:attrNameLst>
                                          <p:attrName>style.rotation</p:attrName>
                                        </p:attrNameLst>
                                      </p:cBhvr>
                                      <p:tavLst>
                                        <p:tav tm="0">
                                          <p:val>
                                            <p:fltVal val="360"/>
                                          </p:val>
                                        </p:tav>
                                        <p:tav tm="100000">
                                          <p:val>
                                            <p:fltVal val="0"/>
                                          </p:val>
                                        </p:tav>
                                      </p:tavLst>
                                    </p:anim>
                                    <p:animEffect transition="in" filter="fade">
                                      <p:cBhvr>
                                        <p:cTn id="70" dur="500"/>
                                        <p:tgtEl>
                                          <p:spTgt spid="127"/>
                                        </p:tgtEl>
                                      </p:cBhvr>
                                    </p:animEffect>
                                  </p:childTnLst>
                                </p:cTn>
                              </p:par>
                              <p:par>
                                <p:cTn id="71" presetID="49" presetClass="entr" presetSubtype="0" decel="100000" fill="hold" nodeType="withEffect">
                                  <p:stCondLst>
                                    <p:cond delay="0"/>
                                  </p:stCondLst>
                                  <p:childTnLst>
                                    <p:set>
                                      <p:cBhvr>
                                        <p:cTn id="72" dur="1" fill="hold">
                                          <p:stCondLst>
                                            <p:cond delay="0"/>
                                          </p:stCondLst>
                                        </p:cTn>
                                        <p:tgtEl>
                                          <p:spTgt spid="128"/>
                                        </p:tgtEl>
                                        <p:attrNameLst>
                                          <p:attrName>style.visibility</p:attrName>
                                        </p:attrNameLst>
                                      </p:cBhvr>
                                      <p:to>
                                        <p:strVal val="visible"/>
                                      </p:to>
                                    </p:set>
                                    <p:anim calcmode="lin" valueType="num">
                                      <p:cBhvr>
                                        <p:cTn id="73" dur="500" fill="hold"/>
                                        <p:tgtEl>
                                          <p:spTgt spid="128"/>
                                        </p:tgtEl>
                                        <p:attrNameLst>
                                          <p:attrName>ppt_w</p:attrName>
                                        </p:attrNameLst>
                                      </p:cBhvr>
                                      <p:tavLst>
                                        <p:tav tm="0">
                                          <p:val>
                                            <p:fltVal val="0"/>
                                          </p:val>
                                        </p:tav>
                                        <p:tav tm="100000">
                                          <p:val>
                                            <p:strVal val="#ppt_w"/>
                                          </p:val>
                                        </p:tav>
                                      </p:tavLst>
                                    </p:anim>
                                    <p:anim calcmode="lin" valueType="num">
                                      <p:cBhvr>
                                        <p:cTn id="74" dur="500" fill="hold"/>
                                        <p:tgtEl>
                                          <p:spTgt spid="128"/>
                                        </p:tgtEl>
                                        <p:attrNameLst>
                                          <p:attrName>ppt_h</p:attrName>
                                        </p:attrNameLst>
                                      </p:cBhvr>
                                      <p:tavLst>
                                        <p:tav tm="0">
                                          <p:val>
                                            <p:fltVal val="0"/>
                                          </p:val>
                                        </p:tav>
                                        <p:tav tm="100000">
                                          <p:val>
                                            <p:strVal val="#ppt_h"/>
                                          </p:val>
                                        </p:tav>
                                      </p:tavLst>
                                    </p:anim>
                                    <p:anim calcmode="lin" valueType="num">
                                      <p:cBhvr>
                                        <p:cTn id="75" dur="500" fill="hold"/>
                                        <p:tgtEl>
                                          <p:spTgt spid="128"/>
                                        </p:tgtEl>
                                        <p:attrNameLst>
                                          <p:attrName>style.rotation</p:attrName>
                                        </p:attrNameLst>
                                      </p:cBhvr>
                                      <p:tavLst>
                                        <p:tav tm="0">
                                          <p:val>
                                            <p:fltVal val="360"/>
                                          </p:val>
                                        </p:tav>
                                        <p:tav tm="100000">
                                          <p:val>
                                            <p:fltVal val="0"/>
                                          </p:val>
                                        </p:tav>
                                      </p:tavLst>
                                    </p:anim>
                                    <p:animEffect transition="in" filter="fade">
                                      <p:cBhvr>
                                        <p:cTn id="76" dur="500"/>
                                        <p:tgtEl>
                                          <p:spTgt spid="128"/>
                                        </p:tgtEl>
                                      </p:cBhvr>
                                    </p:animEffect>
                                  </p:childTnLst>
                                </p:cTn>
                              </p:par>
                              <p:par>
                                <p:cTn id="77" presetID="49" presetClass="entr" presetSubtype="0" decel="100000" fill="hold" nodeType="withEffect">
                                  <p:stCondLst>
                                    <p:cond delay="0"/>
                                  </p:stCondLst>
                                  <p:childTnLst>
                                    <p:set>
                                      <p:cBhvr>
                                        <p:cTn id="78" dur="1" fill="hold">
                                          <p:stCondLst>
                                            <p:cond delay="0"/>
                                          </p:stCondLst>
                                        </p:cTn>
                                        <p:tgtEl>
                                          <p:spTgt spid="129"/>
                                        </p:tgtEl>
                                        <p:attrNameLst>
                                          <p:attrName>style.visibility</p:attrName>
                                        </p:attrNameLst>
                                      </p:cBhvr>
                                      <p:to>
                                        <p:strVal val="visible"/>
                                      </p:to>
                                    </p:set>
                                    <p:anim calcmode="lin" valueType="num">
                                      <p:cBhvr>
                                        <p:cTn id="79" dur="500" fill="hold"/>
                                        <p:tgtEl>
                                          <p:spTgt spid="129"/>
                                        </p:tgtEl>
                                        <p:attrNameLst>
                                          <p:attrName>ppt_w</p:attrName>
                                        </p:attrNameLst>
                                      </p:cBhvr>
                                      <p:tavLst>
                                        <p:tav tm="0">
                                          <p:val>
                                            <p:fltVal val="0"/>
                                          </p:val>
                                        </p:tav>
                                        <p:tav tm="100000">
                                          <p:val>
                                            <p:strVal val="#ppt_w"/>
                                          </p:val>
                                        </p:tav>
                                      </p:tavLst>
                                    </p:anim>
                                    <p:anim calcmode="lin" valueType="num">
                                      <p:cBhvr>
                                        <p:cTn id="80" dur="500" fill="hold"/>
                                        <p:tgtEl>
                                          <p:spTgt spid="129"/>
                                        </p:tgtEl>
                                        <p:attrNameLst>
                                          <p:attrName>ppt_h</p:attrName>
                                        </p:attrNameLst>
                                      </p:cBhvr>
                                      <p:tavLst>
                                        <p:tav tm="0">
                                          <p:val>
                                            <p:fltVal val="0"/>
                                          </p:val>
                                        </p:tav>
                                        <p:tav tm="100000">
                                          <p:val>
                                            <p:strVal val="#ppt_h"/>
                                          </p:val>
                                        </p:tav>
                                      </p:tavLst>
                                    </p:anim>
                                    <p:anim calcmode="lin" valueType="num">
                                      <p:cBhvr>
                                        <p:cTn id="81" dur="500" fill="hold"/>
                                        <p:tgtEl>
                                          <p:spTgt spid="129"/>
                                        </p:tgtEl>
                                        <p:attrNameLst>
                                          <p:attrName>style.rotation</p:attrName>
                                        </p:attrNameLst>
                                      </p:cBhvr>
                                      <p:tavLst>
                                        <p:tav tm="0">
                                          <p:val>
                                            <p:fltVal val="360"/>
                                          </p:val>
                                        </p:tav>
                                        <p:tav tm="100000">
                                          <p:val>
                                            <p:fltVal val="0"/>
                                          </p:val>
                                        </p:tav>
                                      </p:tavLst>
                                    </p:anim>
                                    <p:animEffect transition="in" filter="fade">
                                      <p:cBhvr>
                                        <p:cTn id="82" dur="500"/>
                                        <p:tgtEl>
                                          <p:spTgt spid="129"/>
                                        </p:tgtEl>
                                      </p:cBhvr>
                                    </p:animEffect>
                                  </p:childTnLst>
                                </p:cTn>
                              </p:par>
                              <p:par>
                                <p:cTn id="83" presetID="49" presetClass="entr" presetSubtype="0" decel="100000" fill="hold" nodeType="withEffect">
                                  <p:stCondLst>
                                    <p:cond delay="0"/>
                                  </p:stCondLst>
                                  <p:childTnLst>
                                    <p:set>
                                      <p:cBhvr>
                                        <p:cTn id="84" dur="1" fill="hold">
                                          <p:stCondLst>
                                            <p:cond delay="0"/>
                                          </p:stCondLst>
                                        </p:cTn>
                                        <p:tgtEl>
                                          <p:spTgt spid="130"/>
                                        </p:tgtEl>
                                        <p:attrNameLst>
                                          <p:attrName>style.visibility</p:attrName>
                                        </p:attrNameLst>
                                      </p:cBhvr>
                                      <p:to>
                                        <p:strVal val="visible"/>
                                      </p:to>
                                    </p:set>
                                    <p:anim calcmode="lin" valueType="num">
                                      <p:cBhvr>
                                        <p:cTn id="85" dur="500" fill="hold"/>
                                        <p:tgtEl>
                                          <p:spTgt spid="130"/>
                                        </p:tgtEl>
                                        <p:attrNameLst>
                                          <p:attrName>ppt_w</p:attrName>
                                        </p:attrNameLst>
                                      </p:cBhvr>
                                      <p:tavLst>
                                        <p:tav tm="0">
                                          <p:val>
                                            <p:fltVal val="0"/>
                                          </p:val>
                                        </p:tav>
                                        <p:tav tm="100000">
                                          <p:val>
                                            <p:strVal val="#ppt_w"/>
                                          </p:val>
                                        </p:tav>
                                      </p:tavLst>
                                    </p:anim>
                                    <p:anim calcmode="lin" valueType="num">
                                      <p:cBhvr>
                                        <p:cTn id="86" dur="500" fill="hold"/>
                                        <p:tgtEl>
                                          <p:spTgt spid="130"/>
                                        </p:tgtEl>
                                        <p:attrNameLst>
                                          <p:attrName>ppt_h</p:attrName>
                                        </p:attrNameLst>
                                      </p:cBhvr>
                                      <p:tavLst>
                                        <p:tav tm="0">
                                          <p:val>
                                            <p:fltVal val="0"/>
                                          </p:val>
                                        </p:tav>
                                        <p:tav tm="100000">
                                          <p:val>
                                            <p:strVal val="#ppt_h"/>
                                          </p:val>
                                        </p:tav>
                                      </p:tavLst>
                                    </p:anim>
                                    <p:anim calcmode="lin" valueType="num">
                                      <p:cBhvr>
                                        <p:cTn id="87" dur="500" fill="hold"/>
                                        <p:tgtEl>
                                          <p:spTgt spid="130"/>
                                        </p:tgtEl>
                                        <p:attrNameLst>
                                          <p:attrName>style.rotation</p:attrName>
                                        </p:attrNameLst>
                                      </p:cBhvr>
                                      <p:tavLst>
                                        <p:tav tm="0">
                                          <p:val>
                                            <p:fltVal val="360"/>
                                          </p:val>
                                        </p:tav>
                                        <p:tav tm="100000">
                                          <p:val>
                                            <p:fltVal val="0"/>
                                          </p:val>
                                        </p:tav>
                                      </p:tavLst>
                                    </p:anim>
                                    <p:animEffect transition="in" filter="fade">
                                      <p:cBhvr>
                                        <p:cTn id="88" dur="500"/>
                                        <p:tgtEl>
                                          <p:spTgt spid="130"/>
                                        </p:tgtEl>
                                      </p:cBhvr>
                                    </p:animEffect>
                                  </p:childTnLst>
                                </p:cTn>
                              </p:par>
                              <p:par>
                                <p:cTn id="89" presetID="49" presetClass="entr" presetSubtype="0" decel="100000" fill="hold" nodeType="withEffect">
                                  <p:stCondLst>
                                    <p:cond delay="0"/>
                                  </p:stCondLst>
                                  <p:childTnLst>
                                    <p:set>
                                      <p:cBhvr>
                                        <p:cTn id="90" dur="1" fill="hold">
                                          <p:stCondLst>
                                            <p:cond delay="0"/>
                                          </p:stCondLst>
                                        </p:cTn>
                                        <p:tgtEl>
                                          <p:spTgt spid="131"/>
                                        </p:tgtEl>
                                        <p:attrNameLst>
                                          <p:attrName>style.visibility</p:attrName>
                                        </p:attrNameLst>
                                      </p:cBhvr>
                                      <p:to>
                                        <p:strVal val="visible"/>
                                      </p:to>
                                    </p:set>
                                    <p:anim calcmode="lin" valueType="num">
                                      <p:cBhvr>
                                        <p:cTn id="91" dur="500" fill="hold"/>
                                        <p:tgtEl>
                                          <p:spTgt spid="131"/>
                                        </p:tgtEl>
                                        <p:attrNameLst>
                                          <p:attrName>ppt_w</p:attrName>
                                        </p:attrNameLst>
                                      </p:cBhvr>
                                      <p:tavLst>
                                        <p:tav tm="0">
                                          <p:val>
                                            <p:fltVal val="0"/>
                                          </p:val>
                                        </p:tav>
                                        <p:tav tm="100000">
                                          <p:val>
                                            <p:strVal val="#ppt_w"/>
                                          </p:val>
                                        </p:tav>
                                      </p:tavLst>
                                    </p:anim>
                                    <p:anim calcmode="lin" valueType="num">
                                      <p:cBhvr>
                                        <p:cTn id="92" dur="500" fill="hold"/>
                                        <p:tgtEl>
                                          <p:spTgt spid="131"/>
                                        </p:tgtEl>
                                        <p:attrNameLst>
                                          <p:attrName>ppt_h</p:attrName>
                                        </p:attrNameLst>
                                      </p:cBhvr>
                                      <p:tavLst>
                                        <p:tav tm="0">
                                          <p:val>
                                            <p:fltVal val="0"/>
                                          </p:val>
                                        </p:tav>
                                        <p:tav tm="100000">
                                          <p:val>
                                            <p:strVal val="#ppt_h"/>
                                          </p:val>
                                        </p:tav>
                                      </p:tavLst>
                                    </p:anim>
                                    <p:anim calcmode="lin" valueType="num">
                                      <p:cBhvr>
                                        <p:cTn id="93" dur="500" fill="hold"/>
                                        <p:tgtEl>
                                          <p:spTgt spid="131"/>
                                        </p:tgtEl>
                                        <p:attrNameLst>
                                          <p:attrName>style.rotation</p:attrName>
                                        </p:attrNameLst>
                                      </p:cBhvr>
                                      <p:tavLst>
                                        <p:tav tm="0">
                                          <p:val>
                                            <p:fltVal val="360"/>
                                          </p:val>
                                        </p:tav>
                                        <p:tav tm="100000">
                                          <p:val>
                                            <p:fltVal val="0"/>
                                          </p:val>
                                        </p:tav>
                                      </p:tavLst>
                                    </p:anim>
                                    <p:animEffect transition="in" filter="fade">
                                      <p:cBhvr>
                                        <p:cTn id="94" dur="500"/>
                                        <p:tgtEl>
                                          <p:spTgt spid="131"/>
                                        </p:tgtEl>
                                      </p:cBhvr>
                                    </p:animEffect>
                                  </p:childTnLst>
                                </p:cTn>
                              </p:par>
                              <p:par>
                                <p:cTn id="95" presetID="49" presetClass="entr" presetSubtype="0" decel="100000" fill="hold" nodeType="withEffect">
                                  <p:stCondLst>
                                    <p:cond delay="0"/>
                                  </p:stCondLst>
                                  <p:childTnLst>
                                    <p:set>
                                      <p:cBhvr>
                                        <p:cTn id="96" dur="1" fill="hold">
                                          <p:stCondLst>
                                            <p:cond delay="0"/>
                                          </p:stCondLst>
                                        </p:cTn>
                                        <p:tgtEl>
                                          <p:spTgt spid="132"/>
                                        </p:tgtEl>
                                        <p:attrNameLst>
                                          <p:attrName>style.visibility</p:attrName>
                                        </p:attrNameLst>
                                      </p:cBhvr>
                                      <p:to>
                                        <p:strVal val="visible"/>
                                      </p:to>
                                    </p:set>
                                    <p:anim calcmode="lin" valueType="num">
                                      <p:cBhvr>
                                        <p:cTn id="97" dur="500" fill="hold"/>
                                        <p:tgtEl>
                                          <p:spTgt spid="132"/>
                                        </p:tgtEl>
                                        <p:attrNameLst>
                                          <p:attrName>ppt_w</p:attrName>
                                        </p:attrNameLst>
                                      </p:cBhvr>
                                      <p:tavLst>
                                        <p:tav tm="0">
                                          <p:val>
                                            <p:fltVal val="0"/>
                                          </p:val>
                                        </p:tav>
                                        <p:tav tm="100000">
                                          <p:val>
                                            <p:strVal val="#ppt_w"/>
                                          </p:val>
                                        </p:tav>
                                      </p:tavLst>
                                    </p:anim>
                                    <p:anim calcmode="lin" valueType="num">
                                      <p:cBhvr>
                                        <p:cTn id="98" dur="500" fill="hold"/>
                                        <p:tgtEl>
                                          <p:spTgt spid="132"/>
                                        </p:tgtEl>
                                        <p:attrNameLst>
                                          <p:attrName>ppt_h</p:attrName>
                                        </p:attrNameLst>
                                      </p:cBhvr>
                                      <p:tavLst>
                                        <p:tav tm="0">
                                          <p:val>
                                            <p:fltVal val="0"/>
                                          </p:val>
                                        </p:tav>
                                        <p:tav tm="100000">
                                          <p:val>
                                            <p:strVal val="#ppt_h"/>
                                          </p:val>
                                        </p:tav>
                                      </p:tavLst>
                                    </p:anim>
                                    <p:anim calcmode="lin" valueType="num">
                                      <p:cBhvr>
                                        <p:cTn id="99" dur="500" fill="hold"/>
                                        <p:tgtEl>
                                          <p:spTgt spid="132"/>
                                        </p:tgtEl>
                                        <p:attrNameLst>
                                          <p:attrName>style.rotation</p:attrName>
                                        </p:attrNameLst>
                                      </p:cBhvr>
                                      <p:tavLst>
                                        <p:tav tm="0">
                                          <p:val>
                                            <p:fltVal val="360"/>
                                          </p:val>
                                        </p:tav>
                                        <p:tav tm="100000">
                                          <p:val>
                                            <p:fltVal val="0"/>
                                          </p:val>
                                        </p:tav>
                                      </p:tavLst>
                                    </p:anim>
                                    <p:animEffect transition="in" filter="fade">
                                      <p:cBhvr>
                                        <p:cTn id="100" dur="500"/>
                                        <p:tgtEl>
                                          <p:spTgt spid="132"/>
                                        </p:tgtEl>
                                      </p:cBhvr>
                                    </p:animEffect>
                                  </p:childTnLst>
                                </p:cTn>
                              </p:par>
                              <p:par>
                                <p:cTn id="101" presetID="49" presetClass="entr" presetSubtype="0" decel="100000" fill="hold" nodeType="withEffect">
                                  <p:stCondLst>
                                    <p:cond delay="0"/>
                                  </p:stCondLst>
                                  <p:childTnLst>
                                    <p:set>
                                      <p:cBhvr>
                                        <p:cTn id="102" dur="1" fill="hold">
                                          <p:stCondLst>
                                            <p:cond delay="0"/>
                                          </p:stCondLst>
                                        </p:cTn>
                                        <p:tgtEl>
                                          <p:spTgt spid="133"/>
                                        </p:tgtEl>
                                        <p:attrNameLst>
                                          <p:attrName>style.visibility</p:attrName>
                                        </p:attrNameLst>
                                      </p:cBhvr>
                                      <p:to>
                                        <p:strVal val="visible"/>
                                      </p:to>
                                    </p:set>
                                    <p:anim calcmode="lin" valueType="num">
                                      <p:cBhvr>
                                        <p:cTn id="103" dur="500" fill="hold"/>
                                        <p:tgtEl>
                                          <p:spTgt spid="133"/>
                                        </p:tgtEl>
                                        <p:attrNameLst>
                                          <p:attrName>ppt_w</p:attrName>
                                        </p:attrNameLst>
                                      </p:cBhvr>
                                      <p:tavLst>
                                        <p:tav tm="0">
                                          <p:val>
                                            <p:fltVal val="0"/>
                                          </p:val>
                                        </p:tav>
                                        <p:tav tm="100000">
                                          <p:val>
                                            <p:strVal val="#ppt_w"/>
                                          </p:val>
                                        </p:tav>
                                      </p:tavLst>
                                    </p:anim>
                                    <p:anim calcmode="lin" valueType="num">
                                      <p:cBhvr>
                                        <p:cTn id="104" dur="500" fill="hold"/>
                                        <p:tgtEl>
                                          <p:spTgt spid="133"/>
                                        </p:tgtEl>
                                        <p:attrNameLst>
                                          <p:attrName>ppt_h</p:attrName>
                                        </p:attrNameLst>
                                      </p:cBhvr>
                                      <p:tavLst>
                                        <p:tav tm="0">
                                          <p:val>
                                            <p:fltVal val="0"/>
                                          </p:val>
                                        </p:tav>
                                        <p:tav tm="100000">
                                          <p:val>
                                            <p:strVal val="#ppt_h"/>
                                          </p:val>
                                        </p:tav>
                                      </p:tavLst>
                                    </p:anim>
                                    <p:anim calcmode="lin" valueType="num">
                                      <p:cBhvr>
                                        <p:cTn id="105" dur="500" fill="hold"/>
                                        <p:tgtEl>
                                          <p:spTgt spid="133"/>
                                        </p:tgtEl>
                                        <p:attrNameLst>
                                          <p:attrName>style.rotation</p:attrName>
                                        </p:attrNameLst>
                                      </p:cBhvr>
                                      <p:tavLst>
                                        <p:tav tm="0">
                                          <p:val>
                                            <p:fltVal val="360"/>
                                          </p:val>
                                        </p:tav>
                                        <p:tav tm="100000">
                                          <p:val>
                                            <p:fltVal val="0"/>
                                          </p:val>
                                        </p:tav>
                                      </p:tavLst>
                                    </p:anim>
                                    <p:animEffect transition="in" filter="fade">
                                      <p:cBhvr>
                                        <p:cTn id="106" dur="500"/>
                                        <p:tgtEl>
                                          <p:spTgt spid="133"/>
                                        </p:tgtEl>
                                      </p:cBhvr>
                                    </p:animEffect>
                                  </p:childTnLst>
                                </p:cTn>
                              </p:par>
                              <p:par>
                                <p:cTn id="107" presetID="49" presetClass="entr" presetSubtype="0" decel="100000" fill="hold" nodeType="withEffect">
                                  <p:stCondLst>
                                    <p:cond delay="0"/>
                                  </p:stCondLst>
                                  <p:childTnLst>
                                    <p:set>
                                      <p:cBhvr>
                                        <p:cTn id="108" dur="1" fill="hold">
                                          <p:stCondLst>
                                            <p:cond delay="0"/>
                                          </p:stCondLst>
                                        </p:cTn>
                                        <p:tgtEl>
                                          <p:spTgt spid="134"/>
                                        </p:tgtEl>
                                        <p:attrNameLst>
                                          <p:attrName>style.visibility</p:attrName>
                                        </p:attrNameLst>
                                      </p:cBhvr>
                                      <p:to>
                                        <p:strVal val="visible"/>
                                      </p:to>
                                    </p:set>
                                    <p:anim calcmode="lin" valueType="num">
                                      <p:cBhvr>
                                        <p:cTn id="109" dur="500" fill="hold"/>
                                        <p:tgtEl>
                                          <p:spTgt spid="134"/>
                                        </p:tgtEl>
                                        <p:attrNameLst>
                                          <p:attrName>ppt_w</p:attrName>
                                        </p:attrNameLst>
                                      </p:cBhvr>
                                      <p:tavLst>
                                        <p:tav tm="0">
                                          <p:val>
                                            <p:fltVal val="0"/>
                                          </p:val>
                                        </p:tav>
                                        <p:tav tm="100000">
                                          <p:val>
                                            <p:strVal val="#ppt_w"/>
                                          </p:val>
                                        </p:tav>
                                      </p:tavLst>
                                    </p:anim>
                                    <p:anim calcmode="lin" valueType="num">
                                      <p:cBhvr>
                                        <p:cTn id="110" dur="500" fill="hold"/>
                                        <p:tgtEl>
                                          <p:spTgt spid="134"/>
                                        </p:tgtEl>
                                        <p:attrNameLst>
                                          <p:attrName>ppt_h</p:attrName>
                                        </p:attrNameLst>
                                      </p:cBhvr>
                                      <p:tavLst>
                                        <p:tav tm="0">
                                          <p:val>
                                            <p:fltVal val="0"/>
                                          </p:val>
                                        </p:tav>
                                        <p:tav tm="100000">
                                          <p:val>
                                            <p:strVal val="#ppt_h"/>
                                          </p:val>
                                        </p:tav>
                                      </p:tavLst>
                                    </p:anim>
                                    <p:anim calcmode="lin" valueType="num">
                                      <p:cBhvr>
                                        <p:cTn id="111" dur="500" fill="hold"/>
                                        <p:tgtEl>
                                          <p:spTgt spid="134"/>
                                        </p:tgtEl>
                                        <p:attrNameLst>
                                          <p:attrName>style.rotation</p:attrName>
                                        </p:attrNameLst>
                                      </p:cBhvr>
                                      <p:tavLst>
                                        <p:tav tm="0">
                                          <p:val>
                                            <p:fltVal val="360"/>
                                          </p:val>
                                        </p:tav>
                                        <p:tav tm="100000">
                                          <p:val>
                                            <p:fltVal val="0"/>
                                          </p:val>
                                        </p:tav>
                                      </p:tavLst>
                                    </p:anim>
                                    <p:animEffect transition="in" filter="fade">
                                      <p:cBhvr>
                                        <p:cTn id="112" dur="500"/>
                                        <p:tgtEl>
                                          <p:spTgt spid="134"/>
                                        </p:tgtEl>
                                      </p:cBhvr>
                                    </p:animEffect>
                                  </p:childTnLst>
                                </p:cTn>
                              </p:par>
                              <p:par>
                                <p:cTn id="113" presetID="49" presetClass="entr" presetSubtype="0" decel="100000" fill="hold" nodeType="withEffect">
                                  <p:stCondLst>
                                    <p:cond delay="0"/>
                                  </p:stCondLst>
                                  <p:childTnLst>
                                    <p:set>
                                      <p:cBhvr>
                                        <p:cTn id="114" dur="1" fill="hold">
                                          <p:stCondLst>
                                            <p:cond delay="0"/>
                                          </p:stCondLst>
                                        </p:cTn>
                                        <p:tgtEl>
                                          <p:spTgt spid="135"/>
                                        </p:tgtEl>
                                        <p:attrNameLst>
                                          <p:attrName>style.visibility</p:attrName>
                                        </p:attrNameLst>
                                      </p:cBhvr>
                                      <p:to>
                                        <p:strVal val="visible"/>
                                      </p:to>
                                    </p:set>
                                    <p:anim calcmode="lin" valueType="num">
                                      <p:cBhvr>
                                        <p:cTn id="115" dur="500" fill="hold"/>
                                        <p:tgtEl>
                                          <p:spTgt spid="135"/>
                                        </p:tgtEl>
                                        <p:attrNameLst>
                                          <p:attrName>ppt_w</p:attrName>
                                        </p:attrNameLst>
                                      </p:cBhvr>
                                      <p:tavLst>
                                        <p:tav tm="0">
                                          <p:val>
                                            <p:fltVal val="0"/>
                                          </p:val>
                                        </p:tav>
                                        <p:tav tm="100000">
                                          <p:val>
                                            <p:strVal val="#ppt_w"/>
                                          </p:val>
                                        </p:tav>
                                      </p:tavLst>
                                    </p:anim>
                                    <p:anim calcmode="lin" valueType="num">
                                      <p:cBhvr>
                                        <p:cTn id="116" dur="500" fill="hold"/>
                                        <p:tgtEl>
                                          <p:spTgt spid="135"/>
                                        </p:tgtEl>
                                        <p:attrNameLst>
                                          <p:attrName>ppt_h</p:attrName>
                                        </p:attrNameLst>
                                      </p:cBhvr>
                                      <p:tavLst>
                                        <p:tav tm="0">
                                          <p:val>
                                            <p:fltVal val="0"/>
                                          </p:val>
                                        </p:tav>
                                        <p:tav tm="100000">
                                          <p:val>
                                            <p:strVal val="#ppt_h"/>
                                          </p:val>
                                        </p:tav>
                                      </p:tavLst>
                                    </p:anim>
                                    <p:anim calcmode="lin" valueType="num">
                                      <p:cBhvr>
                                        <p:cTn id="117" dur="500" fill="hold"/>
                                        <p:tgtEl>
                                          <p:spTgt spid="135"/>
                                        </p:tgtEl>
                                        <p:attrNameLst>
                                          <p:attrName>style.rotation</p:attrName>
                                        </p:attrNameLst>
                                      </p:cBhvr>
                                      <p:tavLst>
                                        <p:tav tm="0">
                                          <p:val>
                                            <p:fltVal val="360"/>
                                          </p:val>
                                        </p:tav>
                                        <p:tav tm="100000">
                                          <p:val>
                                            <p:fltVal val="0"/>
                                          </p:val>
                                        </p:tav>
                                      </p:tavLst>
                                    </p:anim>
                                    <p:animEffect transition="in" filter="fade">
                                      <p:cBhvr>
                                        <p:cTn id="118" dur="500"/>
                                        <p:tgtEl>
                                          <p:spTgt spid="135"/>
                                        </p:tgtEl>
                                      </p:cBhvr>
                                    </p:animEffect>
                                  </p:childTnLst>
                                </p:cTn>
                              </p:par>
                              <p:par>
                                <p:cTn id="119" presetID="49" presetClass="entr" presetSubtype="0" decel="100000" fill="hold" nodeType="withEffect">
                                  <p:stCondLst>
                                    <p:cond delay="0"/>
                                  </p:stCondLst>
                                  <p:childTnLst>
                                    <p:set>
                                      <p:cBhvr>
                                        <p:cTn id="120" dur="1" fill="hold">
                                          <p:stCondLst>
                                            <p:cond delay="0"/>
                                          </p:stCondLst>
                                        </p:cTn>
                                        <p:tgtEl>
                                          <p:spTgt spid="136"/>
                                        </p:tgtEl>
                                        <p:attrNameLst>
                                          <p:attrName>style.visibility</p:attrName>
                                        </p:attrNameLst>
                                      </p:cBhvr>
                                      <p:to>
                                        <p:strVal val="visible"/>
                                      </p:to>
                                    </p:set>
                                    <p:anim calcmode="lin" valueType="num">
                                      <p:cBhvr>
                                        <p:cTn id="121" dur="500" fill="hold"/>
                                        <p:tgtEl>
                                          <p:spTgt spid="136"/>
                                        </p:tgtEl>
                                        <p:attrNameLst>
                                          <p:attrName>ppt_w</p:attrName>
                                        </p:attrNameLst>
                                      </p:cBhvr>
                                      <p:tavLst>
                                        <p:tav tm="0">
                                          <p:val>
                                            <p:fltVal val="0"/>
                                          </p:val>
                                        </p:tav>
                                        <p:tav tm="100000">
                                          <p:val>
                                            <p:strVal val="#ppt_w"/>
                                          </p:val>
                                        </p:tav>
                                      </p:tavLst>
                                    </p:anim>
                                    <p:anim calcmode="lin" valueType="num">
                                      <p:cBhvr>
                                        <p:cTn id="122" dur="500" fill="hold"/>
                                        <p:tgtEl>
                                          <p:spTgt spid="136"/>
                                        </p:tgtEl>
                                        <p:attrNameLst>
                                          <p:attrName>ppt_h</p:attrName>
                                        </p:attrNameLst>
                                      </p:cBhvr>
                                      <p:tavLst>
                                        <p:tav tm="0">
                                          <p:val>
                                            <p:fltVal val="0"/>
                                          </p:val>
                                        </p:tav>
                                        <p:tav tm="100000">
                                          <p:val>
                                            <p:strVal val="#ppt_h"/>
                                          </p:val>
                                        </p:tav>
                                      </p:tavLst>
                                    </p:anim>
                                    <p:anim calcmode="lin" valueType="num">
                                      <p:cBhvr>
                                        <p:cTn id="123" dur="500" fill="hold"/>
                                        <p:tgtEl>
                                          <p:spTgt spid="136"/>
                                        </p:tgtEl>
                                        <p:attrNameLst>
                                          <p:attrName>style.rotation</p:attrName>
                                        </p:attrNameLst>
                                      </p:cBhvr>
                                      <p:tavLst>
                                        <p:tav tm="0">
                                          <p:val>
                                            <p:fltVal val="360"/>
                                          </p:val>
                                        </p:tav>
                                        <p:tav tm="100000">
                                          <p:val>
                                            <p:fltVal val="0"/>
                                          </p:val>
                                        </p:tav>
                                      </p:tavLst>
                                    </p:anim>
                                    <p:animEffect transition="in" filter="fade">
                                      <p:cBhvr>
                                        <p:cTn id="124" dur="500"/>
                                        <p:tgtEl>
                                          <p:spTgt spid="136"/>
                                        </p:tgtEl>
                                      </p:cBhvr>
                                    </p:animEffect>
                                  </p:childTnLst>
                                </p:cTn>
                              </p:par>
                              <p:par>
                                <p:cTn id="125" presetID="49" presetClass="entr" presetSubtype="0" decel="100000" fill="hold" nodeType="withEffect">
                                  <p:stCondLst>
                                    <p:cond delay="0"/>
                                  </p:stCondLst>
                                  <p:childTnLst>
                                    <p:set>
                                      <p:cBhvr>
                                        <p:cTn id="126" dur="1" fill="hold">
                                          <p:stCondLst>
                                            <p:cond delay="0"/>
                                          </p:stCondLst>
                                        </p:cTn>
                                        <p:tgtEl>
                                          <p:spTgt spid="137"/>
                                        </p:tgtEl>
                                        <p:attrNameLst>
                                          <p:attrName>style.visibility</p:attrName>
                                        </p:attrNameLst>
                                      </p:cBhvr>
                                      <p:to>
                                        <p:strVal val="visible"/>
                                      </p:to>
                                    </p:set>
                                    <p:anim calcmode="lin" valueType="num">
                                      <p:cBhvr>
                                        <p:cTn id="127" dur="500" fill="hold"/>
                                        <p:tgtEl>
                                          <p:spTgt spid="137"/>
                                        </p:tgtEl>
                                        <p:attrNameLst>
                                          <p:attrName>ppt_w</p:attrName>
                                        </p:attrNameLst>
                                      </p:cBhvr>
                                      <p:tavLst>
                                        <p:tav tm="0">
                                          <p:val>
                                            <p:fltVal val="0"/>
                                          </p:val>
                                        </p:tav>
                                        <p:tav tm="100000">
                                          <p:val>
                                            <p:strVal val="#ppt_w"/>
                                          </p:val>
                                        </p:tav>
                                      </p:tavLst>
                                    </p:anim>
                                    <p:anim calcmode="lin" valueType="num">
                                      <p:cBhvr>
                                        <p:cTn id="128" dur="500" fill="hold"/>
                                        <p:tgtEl>
                                          <p:spTgt spid="137"/>
                                        </p:tgtEl>
                                        <p:attrNameLst>
                                          <p:attrName>ppt_h</p:attrName>
                                        </p:attrNameLst>
                                      </p:cBhvr>
                                      <p:tavLst>
                                        <p:tav tm="0">
                                          <p:val>
                                            <p:fltVal val="0"/>
                                          </p:val>
                                        </p:tav>
                                        <p:tav tm="100000">
                                          <p:val>
                                            <p:strVal val="#ppt_h"/>
                                          </p:val>
                                        </p:tav>
                                      </p:tavLst>
                                    </p:anim>
                                    <p:anim calcmode="lin" valueType="num">
                                      <p:cBhvr>
                                        <p:cTn id="129" dur="500" fill="hold"/>
                                        <p:tgtEl>
                                          <p:spTgt spid="137"/>
                                        </p:tgtEl>
                                        <p:attrNameLst>
                                          <p:attrName>style.rotation</p:attrName>
                                        </p:attrNameLst>
                                      </p:cBhvr>
                                      <p:tavLst>
                                        <p:tav tm="0">
                                          <p:val>
                                            <p:fltVal val="360"/>
                                          </p:val>
                                        </p:tav>
                                        <p:tav tm="100000">
                                          <p:val>
                                            <p:fltVal val="0"/>
                                          </p:val>
                                        </p:tav>
                                      </p:tavLst>
                                    </p:anim>
                                    <p:animEffect transition="in" filter="fade">
                                      <p:cBhvr>
                                        <p:cTn id="130" dur="500"/>
                                        <p:tgtEl>
                                          <p:spTgt spid="137"/>
                                        </p:tgtEl>
                                      </p:cBhvr>
                                    </p:animEffect>
                                  </p:childTnLst>
                                </p:cTn>
                              </p:par>
                              <p:par>
                                <p:cTn id="131" presetID="49" presetClass="entr" presetSubtype="0" decel="100000" fill="hold" nodeType="withEffect">
                                  <p:stCondLst>
                                    <p:cond delay="0"/>
                                  </p:stCondLst>
                                  <p:childTnLst>
                                    <p:set>
                                      <p:cBhvr>
                                        <p:cTn id="132" dur="1" fill="hold">
                                          <p:stCondLst>
                                            <p:cond delay="0"/>
                                          </p:stCondLst>
                                        </p:cTn>
                                        <p:tgtEl>
                                          <p:spTgt spid="138"/>
                                        </p:tgtEl>
                                        <p:attrNameLst>
                                          <p:attrName>style.visibility</p:attrName>
                                        </p:attrNameLst>
                                      </p:cBhvr>
                                      <p:to>
                                        <p:strVal val="visible"/>
                                      </p:to>
                                    </p:set>
                                    <p:anim calcmode="lin" valueType="num">
                                      <p:cBhvr>
                                        <p:cTn id="133" dur="500" fill="hold"/>
                                        <p:tgtEl>
                                          <p:spTgt spid="138"/>
                                        </p:tgtEl>
                                        <p:attrNameLst>
                                          <p:attrName>ppt_w</p:attrName>
                                        </p:attrNameLst>
                                      </p:cBhvr>
                                      <p:tavLst>
                                        <p:tav tm="0">
                                          <p:val>
                                            <p:fltVal val="0"/>
                                          </p:val>
                                        </p:tav>
                                        <p:tav tm="100000">
                                          <p:val>
                                            <p:strVal val="#ppt_w"/>
                                          </p:val>
                                        </p:tav>
                                      </p:tavLst>
                                    </p:anim>
                                    <p:anim calcmode="lin" valueType="num">
                                      <p:cBhvr>
                                        <p:cTn id="134" dur="500" fill="hold"/>
                                        <p:tgtEl>
                                          <p:spTgt spid="138"/>
                                        </p:tgtEl>
                                        <p:attrNameLst>
                                          <p:attrName>ppt_h</p:attrName>
                                        </p:attrNameLst>
                                      </p:cBhvr>
                                      <p:tavLst>
                                        <p:tav tm="0">
                                          <p:val>
                                            <p:fltVal val="0"/>
                                          </p:val>
                                        </p:tav>
                                        <p:tav tm="100000">
                                          <p:val>
                                            <p:strVal val="#ppt_h"/>
                                          </p:val>
                                        </p:tav>
                                      </p:tavLst>
                                    </p:anim>
                                    <p:anim calcmode="lin" valueType="num">
                                      <p:cBhvr>
                                        <p:cTn id="135" dur="500" fill="hold"/>
                                        <p:tgtEl>
                                          <p:spTgt spid="138"/>
                                        </p:tgtEl>
                                        <p:attrNameLst>
                                          <p:attrName>style.rotation</p:attrName>
                                        </p:attrNameLst>
                                      </p:cBhvr>
                                      <p:tavLst>
                                        <p:tav tm="0">
                                          <p:val>
                                            <p:fltVal val="360"/>
                                          </p:val>
                                        </p:tav>
                                        <p:tav tm="100000">
                                          <p:val>
                                            <p:fltVal val="0"/>
                                          </p:val>
                                        </p:tav>
                                      </p:tavLst>
                                    </p:anim>
                                    <p:animEffect transition="in" filter="fade">
                                      <p:cBhvr>
                                        <p:cTn id="136" dur="500"/>
                                        <p:tgtEl>
                                          <p:spTgt spid="138"/>
                                        </p:tgtEl>
                                      </p:cBhvr>
                                    </p:animEffect>
                                  </p:childTnLst>
                                </p:cTn>
                              </p:par>
                              <p:par>
                                <p:cTn id="137" presetID="49" presetClass="entr" presetSubtype="0" decel="100000" fill="hold" nodeType="withEffect">
                                  <p:stCondLst>
                                    <p:cond delay="0"/>
                                  </p:stCondLst>
                                  <p:childTnLst>
                                    <p:set>
                                      <p:cBhvr>
                                        <p:cTn id="138" dur="1" fill="hold">
                                          <p:stCondLst>
                                            <p:cond delay="0"/>
                                          </p:stCondLst>
                                        </p:cTn>
                                        <p:tgtEl>
                                          <p:spTgt spid="139"/>
                                        </p:tgtEl>
                                        <p:attrNameLst>
                                          <p:attrName>style.visibility</p:attrName>
                                        </p:attrNameLst>
                                      </p:cBhvr>
                                      <p:to>
                                        <p:strVal val="visible"/>
                                      </p:to>
                                    </p:set>
                                    <p:anim calcmode="lin" valueType="num">
                                      <p:cBhvr>
                                        <p:cTn id="139" dur="500" fill="hold"/>
                                        <p:tgtEl>
                                          <p:spTgt spid="139"/>
                                        </p:tgtEl>
                                        <p:attrNameLst>
                                          <p:attrName>ppt_w</p:attrName>
                                        </p:attrNameLst>
                                      </p:cBhvr>
                                      <p:tavLst>
                                        <p:tav tm="0">
                                          <p:val>
                                            <p:fltVal val="0"/>
                                          </p:val>
                                        </p:tav>
                                        <p:tav tm="100000">
                                          <p:val>
                                            <p:strVal val="#ppt_w"/>
                                          </p:val>
                                        </p:tav>
                                      </p:tavLst>
                                    </p:anim>
                                    <p:anim calcmode="lin" valueType="num">
                                      <p:cBhvr>
                                        <p:cTn id="140" dur="500" fill="hold"/>
                                        <p:tgtEl>
                                          <p:spTgt spid="139"/>
                                        </p:tgtEl>
                                        <p:attrNameLst>
                                          <p:attrName>ppt_h</p:attrName>
                                        </p:attrNameLst>
                                      </p:cBhvr>
                                      <p:tavLst>
                                        <p:tav tm="0">
                                          <p:val>
                                            <p:fltVal val="0"/>
                                          </p:val>
                                        </p:tav>
                                        <p:tav tm="100000">
                                          <p:val>
                                            <p:strVal val="#ppt_h"/>
                                          </p:val>
                                        </p:tav>
                                      </p:tavLst>
                                    </p:anim>
                                    <p:anim calcmode="lin" valueType="num">
                                      <p:cBhvr>
                                        <p:cTn id="141" dur="500" fill="hold"/>
                                        <p:tgtEl>
                                          <p:spTgt spid="139"/>
                                        </p:tgtEl>
                                        <p:attrNameLst>
                                          <p:attrName>style.rotation</p:attrName>
                                        </p:attrNameLst>
                                      </p:cBhvr>
                                      <p:tavLst>
                                        <p:tav tm="0">
                                          <p:val>
                                            <p:fltVal val="360"/>
                                          </p:val>
                                        </p:tav>
                                        <p:tav tm="100000">
                                          <p:val>
                                            <p:fltVal val="0"/>
                                          </p:val>
                                        </p:tav>
                                      </p:tavLst>
                                    </p:anim>
                                    <p:animEffect transition="in" filter="fade">
                                      <p:cBhvr>
                                        <p:cTn id="142" dur="500"/>
                                        <p:tgtEl>
                                          <p:spTgt spid="139"/>
                                        </p:tgtEl>
                                      </p:cBhvr>
                                    </p:animEffect>
                                  </p:childTnLst>
                                </p:cTn>
                              </p:par>
                              <p:par>
                                <p:cTn id="143" presetID="49" presetClass="entr" presetSubtype="0" decel="100000" fill="hold" nodeType="withEffect">
                                  <p:stCondLst>
                                    <p:cond delay="0"/>
                                  </p:stCondLst>
                                  <p:childTnLst>
                                    <p:set>
                                      <p:cBhvr>
                                        <p:cTn id="144" dur="1" fill="hold">
                                          <p:stCondLst>
                                            <p:cond delay="0"/>
                                          </p:stCondLst>
                                        </p:cTn>
                                        <p:tgtEl>
                                          <p:spTgt spid="140"/>
                                        </p:tgtEl>
                                        <p:attrNameLst>
                                          <p:attrName>style.visibility</p:attrName>
                                        </p:attrNameLst>
                                      </p:cBhvr>
                                      <p:to>
                                        <p:strVal val="visible"/>
                                      </p:to>
                                    </p:set>
                                    <p:anim calcmode="lin" valueType="num">
                                      <p:cBhvr>
                                        <p:cTn id="145" dur="500" fill="hold"/>
                                        <p:tgtEl>
                                          <p:spTgt spid="140"/>
                                        </p:tgtEl>
                                        <p:attrNameLst>
                                          <p:attrName>ppt_w</p:attrName>
                                        </p:attrNameLst>
                                      </p:cBhvr>
                                      <p:tavLst>
                                        <p:tav tm="0">
                                          <p:val>
                                            <p:fltVal val="0"/>
                                          </p:val>
                                        </p:tav>
                                        <p:tav tm="100000">
                                          <p:val>
                                            <p:strVal val="#ppt_w"/>
                                          </p:val>
                                        </p:tav>
                                      </p:tavLst>
                                    </p:anim>
                                    <p:anim calcmode="lin" valueType="num">
                                      <p:cBhvr>
                                        <p:cTn id="146" dur="500" fill="hold"/>
                                        <p:tgtEl>
                                          <p:spTgt spid="140"/>
                                        </p:tgtEl>
                                        <p:attrNameLst>
                                          <p:attrName>ppt_h</p:attrName>
                                        </p:attrNameLst>
                                      </p:cBhvr>
                                      <p:tavLst>
                                        <p:tav tm="0">
                                          <p:val>
                                            <p:fltVal val="0"/>
                                          </p:val>
                                        </p:tav>
                                        <p:tav tm="100000">
                                          <p:val>
                                            <p:strVal val="#ppt_h"/>
                                          </p:val>
                                        </p:tav>
                                      </p:tavLst>
                                    </p:anim>
                                    <p:anim calcmode="lin" valueType="num">
                                      <p:cBhvr>
                                        <p:cTn id="147" dur="500" fill="hold"/>
                                        <p:tgtEl>
                                          <p:spTgt spid="140"/>
                                        </p:tgtEl>
                                        <p:attrNameLst>
                                          <p:attrName>style.rotation</p:attrName>
                                        </p:attrNameLst>
                                      </p:cBhvr>
                                      <p:tavLst>
                                        <p:tav tm="0">
                                          <p:val>
                                            <p:fltVal val="360"/>
                                          </p:val>
                                        </p:tav>
                                        <p:tav tm="100000">
                                          <p:val>
                                            <p:fltVal val="0"/>
                                          </p:val>
                                        </p:tav>
                                      </p:tavLst>
                                    </p:anim>
                                    <p:animEffect transition="in" filter="fade">
                                      <p:cBhvr>
                                        <p:cTn id="148" dur="500"/>
                                        <p:tgtEl>
                                          <p:spTgt spid="140"/>
                                        </p:tgtEl>
                                      </p:cBhvr>
                                    </p:animEffect>
                                  </p:childTnLst>
                                </p:cTn>
                              </p:par>
                              <p:par>
                                <p:cTn id="149" presetID="49" presetClass="entr" presetSubtype="0" decel="100000" fill="hold" nodeType="withEffect">
                                  <p:stCondLst>
                                    <p:cond delay="0"/>
                                  </p:stCondLst>
                                  <p:childTnLst>
                                    <p:set>
                                      <p:cBhvr>
                                        <p:cTn id="150" dur="1" fill="hold">
                                          <p:stCondLst>
                                            <p:cond delay="0"/>
                                          </p:stCondLst>
                                        </p:cTn>
                                        <p:tgtEl>
                                          <p:spTgt spid="141"/>
                                        </p:tgtEl>
                                        <p:attrNameLst>
                                          <p:attrName>style.visibility</p:attrName>
                                        </p:attrNameLst>
                                      </p:cBhvr>
                                      <p:to>
                                        <p:strVal val="visible"/>
                                      </p:to>
                                    </p:set>
                                    <p:anim calcmode="lin" valueType="num">
                                      <p:cBhvr>
                                        <p:cTn id="151" dur="500" fill="hold"/>
                                        <p:tgtEl>
                                          <p:spTgt spid="141"/>
                                        </p:tgtEl>
                                        <p:attrNameLst>
                                          <p:attrName>ppt_w</p:attrName>
                                        </p:attrNameLst>
                                      </p:cBhvr>
                                      <p:tavLst>
                                        <p:tav tm="0">
                                          <p:val>
                                            <p:fltVal val="0"/>
                                          </p:val>
                                        </p:tav>
                                        <p:tav tm="100000">
                                          <p:val>
                                            <p:strVal val="#ppt_w"/>
                                          </p:val>
                                        </p:tav>
                                      </p:tavLst>
                                    </p:anim>
                                    <p:anim calcmode="lin" valueType="num">
                                      <p:cBhvr>
                                        <p:cTn id="152" dur="500" fill="hold"/>
                                        <p:tgtEl>
                                          <p:spTgt spid="141"/>
                                        </p:tgtEl>
                                        <p:attrNameLst>
                                          <p:attrName>ppt_h</p:attrName>
                                        </p:attrNameLst>
                                      </p:cBhvr>
                                      <p:tavLst>
                                        <p:tav tm="0">
                                          <p:val>
                                            <p:fltVal val="0"/>
                                          </p:val>
                                        </p:tav>
                                        <p:tav tm="100000">
                                          <p:val>
                                            <p:strVal val="#ppt_h"/>
                                          </p:val>
                                        </p:tav>
                                      </p:tavLst>
                                    </p:anim>
                                    <p:anim calcmode="lin" valueType="num">
                                      <p:cBhvr>
                                        <p:cTn id="153" dur="500" fill="hold"/>
                                        <p:tgtEl>
                                          <p:spTgt spid="141"/>
                                        </p:tgtEl>
                                        <p:attrNameLst>
                                          <p:attrName>style.rotation</p:attrName>
                                        </p:attrNameLst>
                                      </p:cBhvr>
                                      <p:tavLst>
                                        <p:tav tm="0">
                                          <p:val>
                                            <p:fltVal val="360"/>
                                          </p:val>
                                        </p:tav>
                                        <p:tav tm="100000">
                                          <p:val>
                                            <p:fltVal val="0"/>
                                          </p:val>
                                        </p:tav>
                                      </p:tavLst>
                                    </p:anim>
                                    <p:animEffect transition="in" filter="fade">
                                      <p:cBhvr>
                                        <p:cTn id="154" dur="500"/>
                                        <p:tgtEl>
                                          <p:spTgt spid="141"/>
                                        </p:tgtEl>
                                      </p:cBhvr>
                                    </p:animEffect>
                                  </p:childTnLst>
                                </p:cTn>
                              </p:par>
                              <p:par>
                                <p:cTn id="155" presetID="49" presetClass="entr" presetSubtype="0" decel="100000" fill="hold" nodeType="withEffect">
                                  <p:stCondLst>
                                    <p:cond delay="0"/>
                                  </p:stCondLst>
                                  <p:childTnLst>
                                    <p:set>
                                      <p:cBhvr>
                                        <p:cTn id="156" dur="1" fill="hold">
                                          <p:stCondLst>
                                            <p:cond delay="0"/>
                                          </p:stCondLst>
                                        </p:cTn>
                                        <p:tgtEl>
                                          <p:spTgt spid="142"/>
                                        </p:tgtEl>
                                        <p:attrNameLst>
                                          <p:attrName>style.visibility</p:attrName>
                                        </p:attrNameLst>
                                      </p:cBhvr>
                                      <p:to>
                                        <p:strVal val="visible"/>
                                      </p:to>
                                    </p:set>
                                    <p:anim calcmode="lin" valueType="num">
                                      <p:cBhvr>
                                        <p:cTn id="157" dur="500" fill="hold"/>
                                        <p:tgtEl>
                                          <p:spTgt spid="142"/>
                                        </p:tgtEl>
                                        <p:attrNameLst>
                                          <p:attrName>ppt_w</p:attrName>
                                        </p:attrNameLst>
                                      </p:cBhvr>
                                      <p:tavLst>
                                        <p:tav tm="0">
                                          <p:val>
                                            <p:fltVal val="0"/>
                                          </p:val>
                                        </p:tav>
                                        <p:tav tm="100000">
                                          <p:val>
                                            <p:strVal val="#ppt_w"/>
                                          </p:val>
                                        </p:tav>
                                      </p:tavLst>
                                    </p:anim>
                                    <p:anim calcmode="lin" valueType="num">
                                      <p:cBhvr>
                                        <p:cTn id="158" dur="500" fill="hold"/>
                                        <p:tgtEl>
                                          <p:spTgt spid="142"/>
                                        </p:tgtEl>
                                        <p:attrNameLst>
                                          <p:attrName>ppt_h</p:attrName>
                                        </p:attrNameLst>
                                      </p:cBhvr>
                                      <p:tavLst>
                                        <p:tav tm="0">
                                          <p:val>
                                            <p:fltVal val="0"/>
                                          </p:val>
                                        </p:tav>
                                        <p:tav tm="100000">
                                          <p:val>
                                            <p:strVal val="#ppt_h"/>
                                          </p:val>
                                        </p:tav>
                                      </p:tavLst>
                                    </p:anim>
                                    <p:anim calcmode="lin" valueType="num">
                                      <p:cBhvr>
                                        <p:cTn id="159" dur="500" fill="hold"/>
                                        <p:tgtEl>
                                          <p:spTgt spid="142"/>
                                        </p:tgtEl>
                                        <p:attrNameLst>
                                          <p:attrName>style.rotation</p:attrName>
                                        </p:attrNameLst>
                                      </p:cBhvr>
                                      <p:tavLst>
                                        <p:tav tm="0">
                                          <p:val>
                                            <p:fltVal val="360"/>
                                          </p:val>
                                        </p:tav>
                                        <p:tav tm="100000">
                                          <p:val>
                                            <p:fltVal val="0"/>
                                          </p:val>
                                        </p:tav>
                                      </p:tavLst>
                                    </p:anim>
                                    <p:animEffect transition="in" filter="fade">
                                      <p:cBhvr>
                                        <p:cTn id="160" dur="500"/>
                                        <p:tgtEl>
                                          <p:spTgt spid="142"/>
                                        </p:tgtEl>
                                      </p:cBhvr>
                                    </p:animEffect>
                                  </p:childTnLst>
                                </p:cTn>
                              </p:par>
                              <p:par>
                                <p:cTn id="161" presetID="49" presetClass="entr" presetSubtype="0" decel="100000" fill="hold" nodeType="withEffect">
                                  <p:stCondLst>
                                    <p:cond delay="0"/>
                                  </p:stCondLst>
                                  <p:childTnLst>
                                    <p:set>
                                      <p:cBhvr>
                                        <p:cTn id="162" dur="1" fill="hold">
                                          <p:stCondLst>
                                            <p:cond delay="0"/>
                                          </p:stCondLst>
                                        </p:cTn>
                                        <p:tgtEl>
                                          <p:spTgt spid="143"/>
                                        </p:tgtEl>
                                        <p:attrNameLst>
                                          <p:attrName>style.visibility</p:attrName>
                                        </p:attrNameLst>
                                      </p:cBhvr>
                                      <p:to>
                                        <p:strVal val="visible"/>
                                      </p:to>
                                    </p:set>
                                    <p:anim calcmode="lin" valueType="num">
                                      <p:cBhvr>
                                        <p:cTn id="163" dur="500" fill="hold"/>
                                        <p:tgtEl>
                                          <p:spTgt spid="143"/>
                                        </p:tgtEl>
                                        <p:attrNameLst>
                                          <p:attrName>ppt_w</p:attrName>
                                        </p:attrNameLst>
                                      </p:cBhvr>
                                      <p:tavLst>
                                        <p:tav tm="0">
                                          <p:val>
                                            <p:fltVal val="0"/>
                                          </p:val>
                                        </p:tav>
                                        <p:tav tm="100000">
                                          <p:val>
                                            <p:strVal val="#ppt_w"/>
                                          </p:val>
                                        </p:tav>
                                      </p:tavLst>
                                    </p:anim>
                                    <p:anim calcmode="lin" valueType="num">
                                      <p:cBhvr>
                                        <p:cTn id="164" dur="500" fill="hold"/>
                                        <p:tgtEl>
                                          <p:spTgt spid="143"/>
                                        </p:tgtEl>
                                        <p:attrNameLst>
                                          <p:attrName>ppt_h</p:attrName>
                                        </p:attrNameLst>
                                      </p:cBhvr>
                                      <p:tavLst>
                                        <p:tav tm="0">
                                          <p:val>
                                            <p:fltVal val="0"/>
                                          </p:val>
                                        </p:tav>
                                        <p:tav tm="100000">
                                          <p:val>
                                            <p:strVal val="#ppt_h"/>
                                          </p:val>
                                        </p:tav>
                                      </p:tavLst>
                                    </p:anim>
                                    <p:anim calcmode="lin" valueType="num">
                                      <p:cBhvr>
                                        <p:cTn id="165" dur="500" fill="hold"/>
                                        <p:tgtEl>
                                          <p:spTgt spid="143"/>
                                        </p:tgtEl>
                                        <p:attrNameLst>
                                          <p:attrName>style.rotation</p:attrName>
                                        </p:attrNameLst>
                                      </p:cBhvr>
                                      <p:tavLst>
                                        <p:tav tm="0">
                                          <p:val>
                                            <p:fltVal val="360"/>
                                          </p:val>
                                        </p:tav>
                                        <p:tav tm="100000">
                                          <p:val>
                                            <p:fltVal val="0"/>
                                          </p:val>
                                        </p:tav>
                                      </p:tavLst>
                                    </p:anim>
                                    <p:animEffect transition="in" filter="fade">
                                      <p:cBhvr>
                                        <p:cTn id="166" dur="500"/>
                                        <p:tgtEl>
                                          <p:spTgt spid="143"/>
                                        </p:tgtEl>
                                      </p:cBhvr>
                                    </p:animEffect>
                                  </p:childTnLst>
                                </p:cTn>
                              </p:par>
                              <p:par>
                                <p:cTn id="167" presetID="49" presetClass="entr" presetSubtype="0" decel="100000" fill="hold" nodeType="withEffect">
                                  <p:stCondLst>
                                    <p:cond delay="0"/>
                                  </p:stCondLst>
                                  <p:childTnLst>
                                    <p:set>
                                      <p:cBhvr>
                                        <p:cTn id="168" dur="1" fill="hold">
                                          <p:stCondLst>
                                            <p:cond delay="0"/>
                                          </p:stCondLst>
                                        </p:cTn>
                                        <p:tgtEl>
                                          <p:spTgt spid="144"/>
                                        </p:tgtEl>
                                        <p:attrNameLst>
                                          <p:attrName>style.visibility</p:attrName>
                                        </p:attrNameLst>
                                      </p:cBhvr>
                                      <p:to>
                                        <p:strVal val="visible"/>
                                      </p:to>
                                    </p:set>
                                    <p:anim calcmode="lin" valueType="num">
                                      <p:cBhvr>
                                        <p:cTn id="169" dur="500" fill="hold"/>
                                        <p:tgtEl>
                                          <p:spTgt spid="144"/>
                                        </p:tgtEl>
                                        <p:attrNameLst>
                                          <p:attrName>ppt_w</p:attrName>
                                        </p:attrNameLst>
                                      </p:cBhvr>
                                      <p:tavLst>
                                        <p:tav tm="0">
                                          <p:val>
                                            <p:fltVal val="0"/>
                                          </p:val>
                                        </p:tav>
                                        <p:tav tm="100000">
                                          <p:val>
                                            <p:strVal val="#ppt_w"/>
                                          </p:val>
                                        </p:tav>
                                      </p:tavLst>
                                    </p:anim>
                                    <p:anim calcmode="lin" valueType="num">
                                      <p:cBhvr>
                                        <p:cTn id="170" dur="500" fill="hold"/>
                                        <p:tgtEl>
                                          <p:spTgt spid="144"/>
                                        </p:tgtEl>
                                        <p:attrNameLst>
                                          <p:attrName>ppt_h</p:attrName>
                                        </p:attrNameLst>
                                      </p:cBhvr>
                                      <p:tavLst>
                                        <p:tav tm="0">
                                          <p:val>
                                            <p:fltVal val="0"/>
                                          </p:val>
                                        </p:tav>
                                        <p:tav tm="100000">
                                          <p:val>
                                            <p:strVal val="#ppt_h"/>
                                          </p:val>
                                        </p:tav>
                                      </p:tavLst>
                                    </p:anim>
                                    <p:anim calcmode="lin" valueType="num">
                                      <p:cBhvr>
                                        <p:cTn id="171" dur="500" fill="hold"/>
                                        <p:tgtEl>
                                          <p:spTgt spid="144"/>
                                        </p:tgtEl>
                                        <p:attrNameLst>
                                          <p:attrName>style.rotation</p:attrName>
                                        </p:attrNameLst>
                                      </p:cBhvr>
                                      <p:tavLst>
                                        <p:tav tm="0">
                                          <p:val>
                                            <p:fltVal val="360"/>
                                          </p:val>
                                        </p:tav>
                                        <p:tav tm="100000">
                                          <p:val>
                                            <p:fltVal val="0"/>
                                          </p:val>
                                        </p:tav>
                                      </p:tavLst>
                                    </p:anim>
                                    <p:animEffect transition="in" filter="fade">
                                      <p:cBhvr>
                                        <p:cTn id="172" dur="500"/>
                                        <p:tgtEl>
                                          <p:spTgt spid="144"/>
                                        </p:tgtEl>
                                      </p:cBhvr>
                                    </p:animEffect>
                                  </p:childTnLst>
                                </p:cTn>
                              </p:par>
                              <p:par>
                                <p:cTn id="173" presetID="49" presetClass="entr" presetSubtype="0" decel="100000" fill="hold" nodeType="withEffect">
                                  <p:stCondLst>
                                    <p:cond delay="0"/>
                                  </p:stCondLst>
                                  <p:childTnLst>
                                    <p:set>
                                      <p:cBhvr>
                                        <p:cTn id="174" dur="1" fill="hold">
                                          <p:stCondLst>
                                            <p:cond delay="0"/>
                                          </p:stCondLst>
                                        </p:cTn>
                                        <p:tgtEl>
                                          <p:spTgt spid="145"/>
                                        </p:tgtEl>
                                        <p:attrNameLst>
                                          <p:attrName>style.visibility</p:attrName>
                                        </p:attrNameLst>
                                      </p:cBhvr>
                                      <p:to>
                                        <p:strVal val="visible"/>
                                      </p:to>
                                    </p:set>
                                    <p:anim calcmode="lin" valueType="num">
                                      <p:cBhvr>
                                        <p:cTn id="175" dur="500" fill="hold"/>
                                        <p:tgtEl>
                                          <p:spTgt spid="145"/>
                                        </p:tgtEl>
                                        <p:attrNameLst>
                                          <p:attrName>ppt_w</p:attrName>
                                        </p:attrNameLst>
                                      </p:cBhvr>
                                      <p:tavLst>
                                        <p:tav tm="0">
                                          <p:val>
                                            <p:fltVal val="0"/>
                                          </p:val>
                                        </p:tav>
                                        <p:tav tm="100000">
                                          <p:val>
                                            <p:strVal val="#ppt_w"/>
                                          </p:val>
                                        </p:tav>
                                      </p:tavLst>
                                    </p:anim>
                                    <p:anim calcmode="lin" valueType="num">
                                      <p:cBhvr>
                                        <p:cTn id="176" dur="500" fill="hold"/>
                                        <p:tgtEl>
                                          <p:spTgt spid="145"/>
                                        </p:tgtEl>
                                        <p:attrNameLst>
                                          <p:attrName>ppt_h</p:attrName>
                                        </p:attrNameLst>
                                      </p:cBhvr>
                                      <p:tavLst>
                                        <p:tav tm="0">
                                          <p:val>
                                            <p:fltVal val="0"/>
                                          </p:val>
                                        </p:tav>
                                        <p:tav tm="100000">
                                          <p:val>
                                            <p:strVal val="#ppt_h"/>
                                          </p:val>
                                        </p:tav>
                                      </p:tavLst>
                                    </p:anim>
                                    <p:anim calcmode="lin" valueType="num">
                                      <p:cBhvr>
                                        <p:cTn id="177" dur="500" fill="hold"/>
                                        <p:tgtEl>
                                          <p:spTgt spid="145"/>
                                        </p:tgtEl>
                                        <p:attrNameLst>
                                          <p:attrName>style.rotation</p:attrName>
                                        </p:attrNameLst>
                                      </p:cBhvr>
                                      <p:tavLst>
                                        <p:tav tm="0">
                                          <p:val>
                                            <p:fltVal val="360"/>
                                          </p:val>
                                        </p:tav>
                                        <p:tav tm="100000">
                                          <p:val>
                                            <p:fltVal val="0"/>
                                          </p:val>
                                        </p:tav>
                                      </p:tavLst>
                                    </p:anim>
                                    <p:animEffect transition="in" filter="fade">
                                      <p:cBhvr>
                                        <p:cTn id="178" dur="500"/>
                                        <p:tgtEl>
                                          <p:spTgt spid="145"/>
                                        </p:tgtEl>
                                      </p:cBhvr>
                                    </p:animEffect>
                                  </p:childTnLst>
                                </p:cTn>
                              </p:par>
                              <p:par>
                                <p:cTn id="179" presetID="49" presetClass="entr" presetSubtype="0" decel="100000" fill="hold" nodeType="withEffect">
                                  <p:stCondLst>
                                    <p:cond delay="0"/>
                                  </p:stCondLst>
                                  <p:childTnLst>
                                    <p:set>
                                      <p:cBhvr>
                                        <p:cTn id="180" dur="1" fill="hold">
                                          <p:stCondLst>
                                            <p:cond delay="0"/>
                                          </p:stCondLst>
                                        </p:cTn>
                                        <p:tgtEl>
                                          <p:spTgt spid="146"/>
                                        </p:tgtEl>
                                        <p:attrNameLst>
                                          <p:attrName>style.visibility</p:attrName>
                                        </p:attrNameLst>
                                      </p:cBhvr>
                                      <p:to>
                                        <p:strVal val="visible"/>
                                      </p:to>
                                    </p:set>
                                    <p:anim calcmode="lin" valueType="num">
                                      <p:cBhvr>
                                        <p:cTn id="181" dur="500" fill="hold"/>
                                        <p:tgtEl>
                                          <p:spTgt spid="146"/>
                                        </p:tgtEl>
                                        <p:attrNameLst>
                                          <p:attrName>ppt_w</p:attrName>
                                        </p:attrNameLst>
                                      </p:cBhvr>
                                      <p:tavLst>
                                        <p:tav tm="0">
                                          <p:val>
                                            <p:fltVal val="0"/>
                                          </p:val>
                                        </p:tav>
                                        <p:tav tm="100000">
                                          <p:val>
                                            <p:strVal val="#ppt_w"/>
                                          </p:val>
                                        </p:tav>
                                      </p:tavLst>
                                    </p:anim>
                                    <p:anim calcmode="lin" valueType="num">
                                      <p:cBhvr>
                                        <p:cTn id="182" dur="500" fill="hold"/>
                                        <p:tgtEl>
                                          <p:spTgt spid="146"/>
                                        </p:tgtEl>
                                        <p:attrNameLst>
                                          <p:attrName>ppt_h</p:attrName>
                                        </p:attrNameLst>
                                      </p:cBhvr>
                                      <p:tavLst>
                                        <p:tav tm="0">
                                          <p:val>
                                            <p:fltVal val="0"/>
                                          </p:val>
                                        </p:tav>
                                        <p:tav tm="100000">
                                          <p:val>
                                            <p:strVal val="#ppt_h"/>
                                          </p:val>
                                        </p:tav>
                                      </p:tavLst>
                                    </p:anim>
                                    <p:anim calcmode="lin" valueType="num">
                                      <p:cBhvr>
                                        <p:cTn id="183" dur="500" fill="hold"/>
                                        <p:tgtEl>
                                          <p:spTgt spid="146"/>
                                        </p:tgtEl>
                                        <p:attrNameLst>
                                          <p:attrName>style.rotation</p:attrName>
                                        </p:attrNameLst>
                                      </p:cBhvr>
                                      <p:tavLst>
                                        <p:tav tm="0">
                                          <p:val>
                                            <p:fltVal val="360"/>
                                          </p:val>
                                        </p:tav>
                                        <p:tav tm="100000">
                                          <p:val>
                                            <p:fltVal val="0"/>
                                          </p:val>
                                        </p:tav>
                                      </p:tavLst>
                                    </p:anim>
                                    <p:animEffect transition="in" filter="fade">
                                      <p:cBhvr>
                                        <p:cTn id="184" dur="500"/>
                                        <p:tgtEl>
                                          <p:spTgt spid="146"/>
                                        </p:tgtEl>
                                      </p:cBhvr>
                                    </p:animEffect>
                                  </p:childTnLst>
                                </p:cTn>
                              </p:par>
                              <p:par>
                                <p:cTn id="185" presetID="49" presetClass="entr" presetSubtype="0" decel="100000" fill="hold" nodeType="withEffect">
                                  <p:stCondLst>
                                    <p:cond delay="0"/>
                                  </p:stCondLst>
                                  <p:childTnLst>
                                    <p:set>
                                      <p:cBhvr>
                                        <p:cTn id="186" dur="1" fill="hold">
                                          <p:stCondLst>
                                            <p:cond delay="0"/>
                                          </p:stCondLst>
                                        </p:cTn>
                                        <p:tgtEl>
                                          <p:spTgt spid="147"/>
                                        </p:tgtEl>
                                        <p:attrNameLst>
                                          <p:attrName>style.visibility</p:attrName>
                                        </p:attrNameLst>
                                      </p:cBhvr>
                                      <p:to>
                                        <p:strVal val="visible"/>
                                      </p:to>
                                    </p:set>
                                    <p:anim calcmode="lin" valueType="num">
                                      <p:cBhvr>
                                        <p:cTn id="187" dur="500" fill="hold"/>
                                        <p:tgtEl>
                                          <p:spTgt spid="147"/>
                                        </p:tgtEl>
                                        <p:attrNameLst>
                                          <p:attrName>ppt_w</p:attrName>
                                        </p:attrNameLst>
                                      </p:cBhvr>
                                      <p:tavLst>
                                        <p:tav tm="0">
                                          <p:val>
                                            <p:fltVal val="0"/>
                                          </p:val>
                                        </p:tav>
                                        <p:tav tm="100000">
                                          <p:val>
                                            <p:strVal val="#ppt_w"/>
                                          </p:val>
                                        </p:tav>
                                      </p:tavLst>
                                    </p:anim>
                                    <p:anim calcmode="lin" valueType="num">
                                      <p:cBhvr>
                                        <p:cTn id="188" dur="500" fill="hold"/>
                                        <p:tgtEl>
                                          <p:spTgt spid="147"/>
                                        </p:tgtEl>
                                        <p:attrNameLst>
                                          <p:attrName>ppt_h</p:attrName>
                                        </p:attrNameLst>
                                      </p:cBhvr>
                                      <p:tavLst>
                                        <p:tav tm="0">
                                          <p:val>
                                            <p:fltVal val="0"/>
                                          </p:val>
                                        </p:tav>
                                        <p:tav tm="100000">
                                          <p:val>
                                            <p:strVal val="#ppt_h"/>
                                          </p:val>
                                        </p:tav>
                                      </p:tavLst>
                                    </p:anim>
                                    <p:anim calcmode="lin" valueType="num">
                                      <p:cBhvr>
                                        <p:cTn id="189" dur="500" fill="hold"/>
                                        <p:tgtEl>
                                          <p:spTgt spid="147"/>
                                        </p:tgtEl>
                                        <p:attrNameLst>
                                          <p:attrName>style.rotation</p:attrName>
                                        </p:attrNameLst>
                                      </p:cBhvr>
                                      <p:tavLst>
                                        <p:tav tm="0">
                                          <p:val>
                                            <p:fltVal val="360"/>
                                          </p:val>
                                        </p:tav>
                                        <p:tav tm="100000">
                                          <p:val>
                                            <p:fltVal val="0"/>
                                          </p:val>
                                        </p:tav>
                                      </p:tavLst>
                                    </p:anim>
                                    <p:animEffect transition="in" filter="fade">
                                      <p:cBhvr>
                                        <p:cTn id="190" dur="500"/>
                                        <p:tgtEl>
                                          <p:spTgt spid="147"/>
                                        </p:tgtEl>
                                      </p:cBhvr>
                                    </p:animEffect>
                                  </p:childTnLst>
                                </p:cTn>
                              </p:par>
                              <p:par>
                                <p:cTn id="191" presetID="49" presetClass="entr" presetSubtype="0" decel="100000" fill="hold" nodeType="withEffect">
                                  <p:stCondLst>
                                    <p:cond delay="0"/>
                                  </p:stCondLst>
                                  <p:childTnLst>
                                    <p:set>
                                      <p:cBhvr>
                                        <p:cTn id="192" dur="1" fill="hold">
                                          <p:stCondLst>
                                            <p:cond delay="0"/>
                                          </p:stCondLst>
                                        </p:cTn>
                                        <p:tgtEl>
                                          <p:spTgt spid="148"/>
                                        </p:tgtEl>
                                        <p:attrNameLst>
                                          <p:attrName>style.visibility</p:attrName>
                                        </p:attrNameLst>
                                      </p:cBhvr>
                                      <p:to>
                                        <p:strVal val="visible"/>
                                      </p:to>
                                    </p:set>
                                    <p:anim calcmode="lin" valueType="num">
                                      <p:cBhvr>
                                        <p:cTn id="193" dur="500" fill="hold"/>
                                        <p:tgtEl>
                                          <p:spTgt spid="148"/>
                                        </p:tgtEl>
                                        <p:attrNameLst>
                                          <p:attrName>ppt_w</p:attrName>
                                        </p:attrNameLst>
                                      </p:cBhvr>
                                      <p:tavLst>
                                        <p:tav tm="0">
                                          <p:val>
                                            <p:fltVal val="0"/>
                                          </p:val>
                                        </p:tav>
                                        <p:tav tm="100000">
                                          <p:val>
                                            <p:strVal val="#ppt_w"/>
                                          </p:val>
                                        </p:tav>
                                      </p:tavLst>
                                    </p:anim>
                                    <p:anim calcmode="lin" valueType="num">
                                      <p:cBhvr>
                                        <p:cTn id="194" dur="500" fill="hold"/>
                                        <p:tgtEl>
                                          <p:spTgt spid="148"/>
                                        </p:tgtEl>
                                        <p:attrNameLst>
                                          <p:attrName>ppt_h</p:attrName>
                                        </p:attrNameLst>
                                      </p:cBhvr>
                                      <p:tavLst>
                                        <p:tav tm="0">
                                          <p:val>
                                            <p:fltVal val="0"/>
                                          </p:val>
                                        </p:tav>
                                        <p:tav tm="100000">
                                          <p:val>
                                            <p:strVal val="#ppt_h"/>
                                          </p:val>
                                        </p:tav>
                                      </p:tavLst>
                                    </p:anim>
                                    <p:anim calcmode="lin" valueType="num">
                                      <p:cBhvr>
                                        <p:cTn id="195" dur="500" fill="hold"/>
                                        <p:tgtEl>
                                          <p:spTgt spid="148"/>
                                        </p:tgtEl>
                                        <p:attrNameLst>
                                          <p:attrName>style.rotation</p:attrName>
                                        </p:attrNameLst>
                                      </p:cBhvr>
                                      <p:tavLst>
                                        <p:tav tm="0">
                                          <p:val>
                                            <p:fltVal val="360"/>
                                          </p:val>
                                        </p:tav>
                                        <p:tav tm="100000">
                                          <p:val>
                                            <p:fltVal val="0"/>
                                          </p:val>
                                        </p:tav>
                                      </p:tavLst>
                                    </p:anim>
                                    <p:animEffect transition="in" filter="fade">
                                      <p:cBhvr>
                                        <p:cTn id="196" dur="500"/>
                                        <p:tgtEl>
                                          <p:spTgt spid="148"/>
                                        </p:tgtEl>
                                      </p:cBhvr>
                                    </p:animEffect>
                                  </p:childTnLst>
                                </p:cTn>
                              </p:par>
                              <p:par>
                                <p:cTn id="197" presetID="49" presetClass="entr" presetSubtype="0" decel="100000" fill="hold" nodeType="withEffect">
                                  <p:stCondLst>
                                    <p:cond delay="0"/>
                                  </p:stCondLst>
                                  <p:childTnLst>
                                    <p:set>
                                      <p:cBhvr>
                                        <p:cTn id="198" dur="1" fill="hold">
                                          <p:stCondLst>
                                            <p:cond delay="0"/>
                                          </p:stCondLst>
                                        </p:cTn>
                                        <p:tgtEl>
                                          <p:spTgt spid="149"/>
                                        </p:tgtEl>
                                        <p:attrNameLst>
                                          <p:attrName>style.visibility</p:attrName>
                                        </p:attrNameLst>
                                      </p:cBhvr>
                                      <p:to>
                                        <p:strVal val="visible"/>
                                      </p:to>
                                    </p:set>
                                    <p:anim calcmode="lin" valueType="num">
                                      <p:cBhvr>
                                        <p:cTn id="199" dur="500" fill="hold"/>
                                        <p:tgtEl>
                                          <p:spTgt spid="149"/>
                                        </p:tgtEl>
                                        <p:attrNameLst>
                                          <p:attrName>ppt_w</p:attrName>
                                        </p:attrNameLst>
                                      </p:cBhvr>
                                      <p:tavLst>
                                        <p:tav tm="0">
                                          <p:val>
                                            <p:fltVal val="0"/>
                                          </p:val>
                                        </p:tav>
                                        <p:tav tm="100000">
                                          <p:val>
                                            <p:strVal val="#ppt_w"/>
                                          </p:val>
                                        </p:tav>
                                      </p:tavLst>
                                    </p:anim>
                                    <p:anim calcmode="lin" valueType="num">
                                      <p:cBhvr>
                                        <p:cTn id="200" dur="500" fill="hold"/>
                                        <p:tgtEl>
                                          <p:spTgt spid="149"/>
                                        </p:tgtEl>
                                        <p:attrNameLst>
                                          <p:attrName>ppt_h</p:attrName>
                                        </p:attrNameLst>
                                      </p:cBhvr>
                                      <p:tavLst>
                                        <p:tav tm="0">
                                          <p:val>
                                            <p:fltVal val="0"/>
                                          </p:val>
                                        </p:tav>
                                        <p:tav tm="100000">
                                          <p:val>
                                            <p:strVal val="#ppt_h"/>
                                          </p:val>
                                        </p:tav>
                                      </p:tavLst>
                                    </p:anim>
                                    <p:anim calcmode="lin" valueType="num">
                                      <p:cBhvr>
                                        <p:cTn id="201" dur="500" fill="hold"/>
                                        <p:tgtEl>
                                          <p:spTgt spid="149"/>
                                        </p:tgtEl>
                                        <p:attrNameLst>
                                          <p:attrName>style.rotation</p:attrName>
                                        </p:attrNameLst>
                                      </p:cBhvr>
                                      <p:tavLst>
                                        <p:tav tm="0">
                                          <p:val>
                                            <p:fltVal val="360"/>
                                          </p:val>
                                        </p:tav>
                                        <p:tav tm="100000">
                                          <p:val>
                                            <p:fltVal val="0"/>
                                          </p:val>
                                        </p:tav>
                                      </p:tavLst>
                                    </p:anim>
                                    <p:animEffect transition="in" filter="fade">
                                      <p:cBhvr>
                                        <p:cTn id="202" dur="500"/>
                                        <p:tgtEl>
                                          <p:spTgt spid="149"/>
                                        </p:tgtEl>
                                      </p:cBhvr>
                                    </p:animEffect>
                                  </p:childTnLst>
                                </p:cTn>
                              </p:par>
                              <p:par>
                                <p:cTn id="203" presetID="49" presetClass="entr" presetSubtype="0" decel="100000" fill="hold" nodeType="withEffect">
                                  <p:stCondLst>
                                    <p:cond delay="0"/>
                                  </p:stCondLst>
                                  <p:childTnLst>
                                    <p:set>
                                      <p:cBhvr>
                                        <p:cTn id="204" dur="1" fill="hold">
                                          <p:stCondLst>
                                            <p:cond delay="0"/>
                                          </p:stCondLst>
                                        </p:cTn>
                                        <p:tgtEl>
                                          <p:spTgt spid="150"/>
                                        </p:tgtEl>
                                        <p:attrNameLst>
                                          <p:attrName>style.visibility</p:attrName>
                                        </p:attrNameLst>
                                      </p:cBhvr>
                                      <p:to>
                                        <p:strVal val="visible"/>
                                      </p:to>
                                    </p:set>
                                    <p:anim calcmode="lin" valueType="num">
                                      <p:cBhvr>
                                        <p:cTn id="205" dur="500" fill="hold"/>
                                        <p:tgtEl>
                                          <p:spTgt spid="150"/>
                                        </p:tgtEl>
                                        <p:attrNameLst>
                                          <p:attrName>ppt_w</p:attrName>
                                        </p:attrNameLst>
                                      </p:cBhvr>
                                      <p:tavLst>
                                        <p:tav tm="0">
                                          <p:val>
                                            <p:fltVal val="0"/>
                                          </p:val>
                                        </p:tav>
                                        <p:tav tm="100000">
                                          <p:val>
                                            <p:strVal val="#ppt_w"/>
                                          </p:val>
                                        </p:tav>
                                      </p:tavLst>
                                    </p:anim>
                                    <p:anim calcmode="lin" valueType="num">
                                      <p:cBhvr>
                                        <p:cTn id="206" dur="500" fill="hold"/>
                                        <p:tgtEl>
                                          <p:spTgt spid="150"/>
                                        </p:tgtEl>
                                        <p:attrNameLst>
                                          <p:attrName>ppt_h</p:attrName>
                                        </p:attrNameLst>
                                      </p:cBhvr>
                                      <p:tavLst>
                                        <p:tav tm="0">
                                          <p:val>
                                            <p:fltVal val="0"/>
                                          </p:val>
                                        </p:tav>
                                        <p:tav tm="100000">
                                          <p:val>
                                            <p:strVal val="#ppt_h"/>
                                          </p:val>
                                        </p:tav>
                                      </p:tavLst>
                                    </p:anim>
                                    <p:anim calcmode="lin" valueType="num">
                                      <p:cBhvr>
                                        <p:cTn id="207" dur="500" fill="hold"/>
                                        <p:tgtEl>
                                          <p:spTgt spid="150"/>
                                        </p:tgtEl>
                                        <p:attrNameLst>
                                          <p:attrName>style.rotation</p:attrName>
                                        </p:attrNameLst>
                                      </p:cBhvr>
                                      <p:tavLst>
                                        <p:tav tm="0">
                                          <p:val>
                                            <p:fltVal val="360"/>
                                          </p:val>
                                        </p:tav>
                                        <p:tav tm="100000">
                                          <p:val>
                                            <p:fltVal val="0"/>
                                          </p:val>
                                        </p:tav>
                                      </p:tavLst>
                                    </p:anim>
                                    <p:animEffect transition="in" filter="fade">
                                      <p:cBhvr>
                                        <p:cTn id="208" dur="500"/>
                                        <p:tgtEl>
                                          <p:spTgt spid="150"/>
                                        </p:tgtEl>
                                      </p:cBhvr>
                                    </p:animEffect>
                                  </p:childTnLst>
                                </p:cTn>
                              </p:par>
                              <p:par>
                                <p:cTn id="209" presetID="49" presetClass="entr" presetSubtype="0" decel="100000" fill="hold" nodeType="withEffect">
                                  <p:stCondLst>
                                    <p:cond delay="0"/>
                                  </p:stCondLst>
                                  <p:childTnLst>
                                    <p:set>
                                      <p:cBhvr>
                                        <p:cTn id="210" dur="1" fill="hold">
                                          <p:stCondLst>
                                            <p:cond delay="0"/>
                                          </p:stCondLst>
                                        </p:cTn>
                                        <p:tgtEl>
                                          <p:spTgt spid="151"/>
                                        </p:tgtEl>
                                        <p:attrNameLst>
                                          <p:attrName>style.visibility</p:attrName>
                                        </p:attrNameLst>
                                      </p:cBhvr>
                                      <p:to>
                                        <p:strVal val="visible"/>
                                      </p:to>
                                    </p:set>
                                    <p:anim calcmode="lin" valueType="num">
                                      <p:cBhvr>
                                        <p:cTn id="211" dur="500" fill="hold"/>
                                        <p:tgtEl>
                                          <p:spTgt spid="151"/>
                                        </p:tgtEl>
                                        <p:attrNameLst>
                                          <p:attrName>ppt_w</p:attrName>
                                        </p:attrNameLst>
                                      </p:cBhvr>
                                      <p:tavLst>
                                        <p:tav tm="0">
                                          <p:val>
                                            <p:fltVal val="0"/>
                                          </p:val>
                                        </p:tav>
                                        <p:tav tm="100000">
                                          <p:val>
                                            <p:strVal val="#ppt_w"/>
                                          </p:val>
                                        </p:tav>
                                      </p:tavLst>
                                    </p:anim>
                                    <p:anim calcmode="lin" valueType="num">
                                      <p:cBhvr>
                                        <p:cTn id="212" dur="500" fill="hold"/>
                                        <p:tgtEl>
                                          <p:spTgt spid="151"/>
                                        </p:tgtEl>
                                        <p:attrNameLst>
                                          <p:attrName>ppt_h</p:attrName>
                                        </p:attrNameLst>
                                      </p:cBhvr>
                                      <p:tavLst>
                                        <p:tav tm="0">
                                          <p:val>
                                            <p:fltVal val="0"/>
                                          </p:val>
                                        </p:tav>
                                        <p:tav tm="100000">
                                          <p:val>
                                            <p:strVal val="#ppt_h"/>
                                          </p:val>
                                        </p:tav>
                                      </p:tavLst>
                                    </p:anim>
                                    <p:anim calcmode="lin" valueType="num">
                                      <p:cBhvr>
                                        <p:cTn id="213" dur="500" fill="hold"/>
                                        <p:tgtEl>
                                          <p:spTgt spid="151"/>
                                        </p:tgtEl>
                                        <p:attrNameLst>
                                          <p:attrName>style.rotation</p:attrName>
                                        </p:attrNameLst>
                                      </p:cBhvr>
                                      <p:tavLst>
                                        <p:tav tm="0">
                                          <p:val>
                                            <p:fltVal val="360"/>
                                          </p:val>
                                        </p:tav>
                                        <p:tav tm="100000">
                                          <p:val>
                                            <p:fltVal val="0"/>
                                          </p:val>
                                        </p:tav>
                                      </p:tavLst>
                                    </p:anim>
                                    <p:animEffect transition="in" filter="fade">
                                      <p:cBhvr>
                                        <p:cTn id="214" dur="500"/>
                                        <p:tgtEl>
                                          <p:spTgt spid="151"/>
                                        </p:tgtEl>
                                      </p:cBhvr>
                                    </p:animEffect>
                                  </p:childTnLst>
                                </p:cTn>
                              </p:par>
                              <p:par>
                                <p:cTn id="215" presetID="49" presetClass="entr" presetSubtype="0" decel="100000" fill="hold" nodeType="withEffect">
                                  <p:stCondLst>
                                    <p:cond delay="0"/>
                                  </p:stCondLst>
                                  <p:childTnLst>
                                    <p:set>
                                      <p:cBhvr>
                                        <p:cTn id="216" dur="1" fill="hold">
                                          <p:stCondLst>
                                            <p:cond delay="0"/>
                                          </p:stCondLst>
                                        </p:cTn>
                                        <p:tgtEl>
                                          <p:spTgt spid="152"/>
                                        </p:tgtEl>
                                        <p:attrNameLst>
                                          <p:attrName>style.visibility</p:attrName>
                                        </p:attrNameLst>
                                      </p:cBhvr>
                                      <p:to>
                                        <p:strVal val="visible"/>
                                      </p:to>
                                    </p:set>
                                    <p:anim calcmode="lin" valueType="num">
                                      <p:cBhvr>
                                        <p:cTn id="217" dur="500" fill="hold"/>
                                        <p:tgtEl>
                                          <p:spTgt spid="152"/>
                                        </p:tgtEl>
                                        <p:attrNameLst>
                                          <p:attrName>ppt_w</p:attrName>
                                        </p:attrNameLst>
                                      </p:cBhvr>
                                      <p:tavLst>
                                        <p:tav tm="0">
                                          <p:val>
                                            <p:fltVal val="0"/>
                                          </p:val>
                                        </p:tav>
                                        <p:tav tm="100000">
                                          <p:val>
                                            <p:strVal val="#ppt_w"/>
                                          </p:val>
                                        </p:tav>
                                      </p:tavLst>
                                    </p:anim>
                                    <p:anim calcmode="lin" valueType="num">
                                      <p:cBhvr>
                                        <p:cTn id="218" dur="500" fill="hold"/>
                                        <p:tgtEl>
                                          <p:spTgt spid="152"/>
                                        </p:tgtEl>
                                        <p:attrNameLst>
                                          <p:attrName>ppt_h</p:attrName>
                                        </p:attrNameLst>
                                      </p:cBhvr>
                                      <p:tavLst>
                                        <p:tav tm="0">
                                          <p:val>
                                            <p:fltVal val="0"/>
                                          </p:val>
                                        </p:tav>
                                        <p:tav tm="100000">
                                          <p:val>
                                            <p:strVal val="#ppt_h"/>
                                          </p:val>
                                        </p:tav>
                                      </p:tavLst>
                                    </p:anim>
                                    <p:anim calcmode="lin" valueType="num">
                                      <p:cBhvr>
                                        <p:cTn id="219" dur="500" fill="hold"/>
                                        <p:tgtEl>
                                          <p:spTgt spid="152"/>
                                        </p:tgtEl>
                                        <p:attrNameLst>
                                          <p:attrName>style.rotation</p:attrName>
                                        </p:attrNameLst>
                                      </p:cBhvr>
                                      <p:tavLst>
                                        <p:tav tm="0">
                                          <p:val>
                                            <p:fltVal val="360"/>
                                          </p:val>
                                        </p:tav>
                                        <p:tav tm="100000">
                                          <p:val>
                                            <p:fltVal val="0"/>
                                          </p:val>
                                        </p:tav>
                                      </p:tavLst>
                                    </p:anim>
                                    <p:animEffect transition="in" filter="fade">
                                      <p:cBhvr>
                                        <p:cTn id="220" dur="500"/>
                                        <p:tgtEl>
                                          <p:spTgt spid="152"/>
                                        </p:tgtEl>
                                      </p:cBhvr>
                                    </p:animEffect>
                                  </p:childTnLst>
                                </p:cTn>
                              </p:par>
                              <p:par>
                                <p:cTn id="221" presetID="49" presetClass="entr" presetSubtype="0" decel="100000" fill="hold" nodeType="withEffect">
                                  <p:stCondLst>
                                    <p:cond delay="0"/>
                                  </p:stCondLst>
                                  <p:childTnLst>
                                    <p:set>
                                      <p:cBhvr>
                                        <p:cTn id="222" dur="1" fill="hold">
                                          <p:stCondLst>
                                            <p:cond delay="0"/>
                                          </p:stCondLst>
                                        </p:cTn>
                                        <p:tgtEl>
                                          <p:spTgt spid="153"/>
                                        </p:tgtEl>
                                        <p:attrNameLst>
                                          <p:attrName>style.visibility</p:attrName>
                                        </p:attrNameLst>
                                      </p:cBhvr>
                                      <p:to>
                                        <p:strVal val="visible"/>
                                      </p:to>
                                    </p:set>
                                    <p:anim calcmode="lin" valueType="num">
                                      <p:cBhvr>
                                        <p:cTn id="223" dur="500" fill="hold"/>
                                        <p:tgtEl>
                                          <p:spTgt spid="153"/>
                                        </p:tgtEl>
                                        <p:attrNameLst>
                                          <p:attrName>ppt_w</p:attrName>
                                        </p:attrNameLst>
                                      </p:cBhvr>
                                      <p:tavLst>
                                        <p:tav tm="0">
                                          <p:val>
                                            <p:fltVal val="0"/>
                                          </p:val>
                                        </p:tav>
                                        <p:tav tm="100000">
                                          <p:val>
                                            <p:strVal val="#ppt_w"/>
                                          </p:val>
                                        </p:tav>
                                      </p:tavLst>
                                    </p:anim>
                                    <p:anim calcmode="lin" valueType="num">
                                      <p:cBhvr>
                                        <p:cTn id="224" dur="500" fill="hold"/>
                                        <p:tgtEl>
                                          <p:spTgt spid="153"/>
                                        </p:tgtEl>
                                        <p:attrNameLst>
                                          <p:attrName>ppt_h</p:attrName>
                                        </p:attrNameLst>
                                      </p:cBhvr>
                                      <p:tavLst>
                                        <p:tav tm="0">
                                          <p:val>
                                            <p:fltVal val="0"/>
                                          </p:val>
                                        </p:tav>
                                        <p:tav tm="100000">
                                          <p:val>
                                            <p:strVal val="#ppt_h"/>
                                          </p:val>
                                        </p:tav>
                                      </p:tavLst>
                                    </p:anim>
                                    <p:anim calcmode="lin" valueType="num">
                                      <p:cBhvr>
                                        <p:cTn id="225" dur="500" fill="hold"/>
                                        <p:tgtEl>
                                          <p:spTgt spid="153"/>
                                        </p:tgtEl>
                                        <p:attrNameLst>
                                          <p:attrName>style.rotation</p:attrName>
                                        </p:attrNameLst>
                                      </p:cBhvr>
                                      <p:tavLst>
                                        <p:tav tm="0">
                                          <p:val>
                                            <p:fltVal val="360"/>
                                          </p:val>
                                        </p:tav>
                                        <p:tav tm="100000">
                                          <p:val>
                                            <p:fltVal val="0"/>
                                          </p:val>
                                        </p:tav>
                                      </p:tavLst>
                                    </p:anim>
                                    <p:animEffect transition="in" filter="fade">
                                      <p:cBhvr>
                                        <p:cTn id="226" dur="500"/>
                                        <p:tgtEl>
                                          <p:spTgt spid="153"/>
                                        </p:tgtEl>
                                      </p:cBhvr>
                                    </p:animEffect>
                                  </p:childTnLst>
                                </p:cTn>
                              </p:par>
                              <p:par>
                                <p:cTn id="227" presetID="49" presetClass="entr" presetSubtype="0" decel="100000" fill="hold" nodeType="withEffect">
                                  <p:stCondLst>
                                    <p:cond delay="0"/>
                                  </p:stCondLst>
                                  <p:childTnLst>
                                    <p:set>
                                      <p:cBhvr>
                                        <p:cTn id="228" dur="1" fill="hold">
                                          <p:stCondLst>
                                            <p:cond delay="0"/>
                                          </p:stCondLst>
                                        </p:cTn>
                                        <p:tgtEl>
                                          <p:spTgt spid="154"/>
                                        </p:tgtEl>
                                        <p:attrNameLst>
                                          <p:attrName>style.visibility</p:attrName>
                                        </p:attrNameLst>
                                      </p:cBhvr>
                                      <p:to>
                                        <p:strVal val="visible"/>
                                      </p:to>
                                    </p:set>
                                    <p:anim calcmode="lin" valueType="num">
                                      <p:cBhvr>
                                        <p:cTn id="229" dur="500" fill="hold"/>
                                        <p:tgtEl>
                                          <p:spTgt spid="154"/>
                                        </p:tgtEl>
                                        <p:attrNameLst>
                                          <p:attrName>ppt_w</p:attrName>
                                        </p:attrNameLst>
                                      </p:cBhvr>
                                      <p:tavLst>
                                        <p:tav tm="0">
                                          <p:val>
                                            <p:fltVal val="0"/>
                                          </p:val>
                                        </p:tav>
                                        <p:tav tm="100000">
                                          <p:val>
                                            <p:strVal val="#ppt_w"/>
                                          </p:val>
                                        </p:tav>
                                      </p:tavLst>
                                    </p:anim>
                                    <p:anim calcmode="lin" valueType="num">
                                      <p:cBhvr>
                                        <p:cTn id="230" dur="500" fill="hold"/>
                                        <p:tgtEl>
                                          <p:spTgt spid="154"/>
                                        </p:tgtEl>
                                        <p:attrNameLst>
                                          <p:attrName>ppt_h</p:attrName>
                                        </p:attrNameLst>
                                      </p:cBhvr>
                                      <p:tavLst>
                                        <p:tav tm="0">
                                          <p:val>
                                            <p:fltVal val="0"/>
                                          </p:val>
                                        </p:tav>
                                        <p:tav tm="100000">
                                          <p:val>
                                            <p:strVal val="#ppt_h"/>
                                          </p:val>
                                        </p:tav>
                                      </p:tavLst>
                                    </p:anim>
                                    <p:anim calcmode="lin" valueType="num">
                                      <p:cBhvr>
                                        <p:cTn id="231" dur="500" fill="hold"/>
                                        <p:tgtEl>
                                          <p:spTgt spid="154"/>
                                        </p:tgtEl>
                                        <p:attrNameLst>
                                          <p:attrName>style.rotation</p:attrName>
                                        </p:attrNameLst>
                                      </p:cBhvr>
                                      <p:tavLst>
                                        <p:tav tm="0">
                                          <p:val>
                                            <p:fltVal val="360"/>
                                          </p:val>
                                        </p:tav>
                                        <p:tav tm="100000">
                                          <p:val>
                                            <p:fltVal val="0"/>
                                          </p:val>
                                        </p:tav>
                                      </p:tavLst>
                                    </p:anim>
                                    <p:animEffect transition="in" filter="fade">
                                      <p:cBhvr>
                                        <p:cTn id="232" dur="500"/>
                                        <p:tgtEl>
                                          <p:spTgt spid="154"/>
                                        </p:tgtEl>
                                      </p:cBhvr>
                                    </p:animEffect>
                                  </p:childTnLst>
                                </p:cTn>
                              </p:par>
                              <p:par>
                                <p:cTn id="233" presetID="49" presetClass="entr" presetSubtype="0" decel="100000" fill="hold" nodeType="withEffect">
                                  <p:stCondLst>
                                    <p:cond delay="0"/>
                                  </p:stCondLst>
                                  <p:childTnLst>
                                    <p:set>
                                      <p:cBhvr>
                                        <p:cTn id="234" dur="1" fill="hold">
                                          <p:stCondLst>
                                            <p:cond delay="0"/>
                                          </p:stCondLst>
                                        </p:cTn>
                                        <p:tgtEl>
                                          <p:spTgt spid="155"/>
                                        </p:tgtEl>
                                        <p:attrNameLst>
                                          <p:attrName>style.visibility</p:attrName>
                                        </p:attrNameLst>
                                      </p:cBhvr>
                                      <p:to>
                                        <p:strVal val="visible"/>
                                      </p:to>
                                    </p:set>
                                    <p:anim calcmode="lin" valueType="num">
                                      <p:cBhvr>
                                        <p:cTn id="235" dur="500" fill="hold"/>
                                        <p:tgtEl>
                                          <p:spTgt spid="155"/>
                                        </p:tgtEl>
                                        <p:attrNameLst>
                                          <p:attrName>ppt_w</p:attrName>
                                        </p:attrNameLst>
                                      </p:cBhvr>
                                      <p:tavLst>
                                        <p:tav tm="0">
                                          <p:val>
                                            <p:fltVal val="0"/>
                                          </p:val>
                                        </p:tav>
                                        <p:tav tm="100000">
                                          <p:val>
                                            <p:strVal val="#ppt_w"/>
                                          </p:val>
                                        </p:tav>
                                      </p:tavLst>
                                    </p:anim>
                                    <p:anim calcmode="lin" valueType="num">
                                      <p:cBhvr>
                                        <p:cTn id="236" dur="500" fill="hold"/>
                                        <p:tgtEl>
                                          <p:spTgt spid="155"/>
                                        </p:tgtEl>
                                        <p:attrNameLst>
                                          <p:attrName>ppt_h</p:attrName>
                                        </p:attrNameLst>
                                      </p:cBhvr>
                                      <p:tavLst>
                                        <p:tav tm="0">
                                          <p:val>
                                            <p:fltVal val="0"/>
                                          </p:val>
                                        </p:tav>
                                        <p:tav tm="100000">
                                          <p:val>
                                            <p:strVal val="#ppt_h"/>
                                          </p:val>
                                        </p:tav>
                                      </p:tavLst>
                                    </p:anim>
                                    <p:anim calcmode="lin" valueType="num">
                                      <p:cBhvr>
                                        <p:cTn id="237" dur="500" fill="hold"/>
                                        <p:tgtEl>
                                          <p:spTgt spid="155"/>
                                        </p:tgtEl>
                                        <p:attrNameLst>
                                          <p:attrName>style.rotation</p:attrName>
                                        </p:attrNameLst>
                                      </p:cBhvr>
                                      <p:tavLst>
                                        <p:tav tm="0">
                                          <p:val>
                                            <p:fltVal val="360"/>
                                          </p:val>
                                        </p:tav>
                                        <p:tav tm="100000">
                                          <p:val>
                                            <p:fltVal val="0"/>
                                          </p:val>
                                        </p:tav>
                                      </p:tavLst>
                                    </p:anim>
                                    <p:animEffect transition="in" filter="fade">
                                      <p:cBhvr>
                                        <p:cTn id="238" dur="500"/>
                                        <p:tgtEl>
                                          <p:spTgt spid="155"/>
                                        </p:tgtEl>
                                      </p:cBhvr>
                                    </p:animEffect>
                                  </p:childTnLst>
                                </p:cTn>
                              </p:par>
                              <p:par>
                                <p:cTn id="239" presetID="49" presetClass="entr" presetSubtype="0" decel="100000" fill="hold" nodeType="withEffect">
                                  <p:stCondLst>
                                    <p:cond delay="0"/>
                                  </p:stCondLst>
                                  <p:childTnLst>
                                    <p:set>
                                      <p:cBhvr>
                                        <p:cTn id="240" dur="1" fill="hold">
                                          <p:stCondLst>
                                            <p:cond delay="0"/>
                                          </p:stCondLst>
                                        </p:cTn>
                                        <p:tgtEl>
                                          <p:spTgt spid="156"/>
                                        </p:tgtEl>
                                        <p:attrNameLst>
                                          <p:attrName>style.visibility</p:attrName>
                                        </p:attrNameLst>
                                      </p:cBhvr>
                                      <p:to>
                                        <p:strVal val="visible"/>
                                      </p:to>
                                    </p:set>
                                    <p:anim calcmode="lin" valueType="num">
                                      <p:cBhvr>
                                        <p:cTn id="241" dur="500" fill="hold"/>
                                        <p:tgtEl>
                                          <p:spTgt spid="156"/>
                                        </p:tgtEl>
                                        <p:attrNameLst>
                                          <p:attrName>ppt_w</p:attrName>
                                        </p:attrNameLst>
                                      </p:cBhvr>
                                      <p:tavLst>
                                        <p:tav tm="0">
                                          <p:val>
                                            <p:fltVal val="0"/>
                                          </p:val>
                                        </p:tav>
                                        <p:tav tm="100000">
                                          <p:val>
                                            <p:strVal val="#ppt_w"/>
                                          </p:val>
                                        </p:tav>
                                      </p:tavLst>
                                    </p:anim>
                                    <p:anim calcmode="lin" valueType="num">
                                      <p:cBhvr>
                                        <p:cTn id="242" dur="500" fill="hold"/>
                                        <p:tgtEl>
                                          <p:spTgt spid="156"/>
                                        </p:tgtEl>
                                        <p:attrNameLst>
                                          <p:attrName>ppt_h</p:attrName>
                                        </p:attrNameLst>
                                      </p:cBhvr>
                                      <p:tavLst>
                                        <p:tav tm="0">
                                          <p:val>
                                            <p:fltVal val="0"/>
                                          </p:val>
                                        </p:tav>
                                        <p:tav tm="100000">
                                          <p:val>
                                            <p:strVal val="#ppt_h"/>
                                          </p:val>
                                        </p:tav>
                                      </p:tavLst>
                                    </p:anim>
                                    <p:anim calcmode="lin" valueType="num">
                                      <p:cBhvr>
                                        <p:cTn id="243" dur="500" fill="hold"/>
                                        <p:tgtEl>
                                          <p:spTgt spid="156"/>
                                        </p:tgtEl>
                                        <p:attrNameLst>
                                          <p:attrName>style.rotation</p:attrName>
                                        </p:attrNameLst>
                                      </p:cBhvr>
                                      <p:tavLst>
                                        <p:tav tm="0">
                                          <p:val>
                                            <p:fltVal val="360"/>
                                          </p:val>
                                        </p:tav>
                                        <p:tav tm="100000">
                                          <p:val>
                                            <p:fltVal val="0"/>
                                          </p:val>
                                        </p:tav>
                                      </p:tavLst>
                                    </p:anim>
                                    <p:animEffect transition="in" filter="fade">
                                      <p:cBhvr>
                                        <p:cTn id="244" dur="500"/>
                                        <p:tgtEl>
                                          <p:spTgt spid="156"/>
                                        </p:tgtEl>
                                      </p:cBhvr>
                                    </p:animEffect>
                                  </p:childTnLst>
                                </p:cTn>
                              </p:par>
                              <p:par>
                                <p:cTn id="245" presetID="49" presetClass="entr" presetSubtype="0" decel="100000" fill="hold" nodeType="withEffect">
                                  <p:stCondLst>
                                    <p:cond delay="0"/>
                                  </p:stCondLst>
                                  <p:childTnLst>
                                    <p:set>
                                      <p:cBhvr>
                                        <p:cTn id="246" dur="1" fill="hold">
                                          <p:stCondLst>
                                            <p:cond delay="0"/>
                                          </p:stCondLst>
                                        </p:cTn>
                                        <p:tgtEl>
                                          <p:spTgt spid="157"/>
                                        </p:tgtEl>
                                        <p:attrNameLst>
                                          <p:attrName>style.visibility</p:attrName>
                                        </p:attrNameLst>
                                      </p:cBhvr>
                                      <p:to>
                                        <p:strVal val="visible"/>
                                      </p:to>
                                    </p:set>
                                    <p:anim calcmode="lin" valueType="num">
                                      <p:cBhvr>
                                        <p:cTn id="247" dur="500" fill="hold"/>
                                        <p:tgtEl>
                                          <p:spTgt spid="157"/>
                                        </p:tgtEl>
                                        <p:attrNameLst>
                                          <p:attrName>ppt_w</p:attrName>
                                        </p:attrNameLst>
                                      </p:cBhvr>
                                      <p:tavLst>
                                        <p:tav tm="0">
                                          <p:val>
                                            <p:fltVal val="0"/>
                                          </p:val>
                                        </p:tav>
                                        <p:tav tm="100000">
                                          <p:val>
                                            <p:strVal val="#ppt_w"/>
                                          </p:val>
                                        </p:tav>
                                      </p:tavLst>
                                    </p:anim>
                                    <p:anim calcmode="lin" valueType="num">
                                      <p:cBhvr>
                                        <p:cTn id="248" dur="500" fill="hold"/>
                                        <p:tgtEl>
                                          <p:spTgt spid="157"/>
                                        </p:tgtEl>
                                        <p:attrNameLst>
                                          <p:attrName>ppt_h</p:attrName>
                                        </p:attrNameLst>
                                      </p:cBhvr>
                                      <p:tavLst>
                                        <p:tav tm="0">
                                          <p:val>
                                            <p:fltVal val="0"/>
                                          </p:val>
                                        </p:tav>
                                        <p:tav tm="100000">
                                          <p:val>
                                            <p:strVal val="#ppt_h"/>
                                          </p:val>
                                        </p:tav>
                                      </p:tavLst>
                                    </p:anim>
                                    <p:anim calcmode="lin" valueType="num">
                                      <p:cBhvr>
                                        <p:cTn id="249" dur="500" fill="hold"/>
                                        <p:tgtEl>
                                          <p:spTgt spid="157"/>
                                        </p:tgtEl>
                                        <p:attrNameLst>
                                          <p:attrName>style.rotation</p:attrName>
                                        </p:attrNameLst>
                                      </p:cBhvr>
                                      <p:tavLst>
                                        <p:tav tm="0">
                                          <p:val>
                                            <p:fltVal val="360"/>
                                          </p:val>
                                        </p:tav>
                                        <p:tav tm="100000">
                                          <p:val>
                                            <p:fltVal val="0"/>
                                          </p:val>
                                        </p:tav>
                                      </p:tavLst>
                                    </p:anim>
                                    <p:animEffect transition="in" filter="fade">
                                      <p:cBhvr>
                                        <p:cTn id="250" dur="500"/>
                                        <p:tgtEl>
                                          <p:spTgt spid="157"/>
                                        </p:tgtEl>
                                      </p:cBhvr>
                                    </p:animEffect>
                                  </p:childTnLst>
                                </p:cTn>
                              </p:par>
                              <p:par>
                                <p:cTn id="251" presetID="49" presetClass="entr" presetSubtype="0" decel="100000" fill="hold" nodeType="withEffect">
                                  <p:stCondLst>
                                    <p:cond delay="0"/>
                                  </p:stCondLst>
                                  <p:childTnLst>
                                    <p:set>
                                      <p:cBhvr>
                                        <p:cTn id="252" dur="1" fill="hold">
                                          <p:stCondLst>
                                            <p:cond delay="0"/>
                                          </p:stCondLst>
                                        </p:cTn>
                                        <p:tgtEl>
                                          <p:spTgt spid="158"/>
                                        </p:tgtEl>
                                        <p:attrNameLst>
                                          <p:attrName>style.visibility</p:attrName>
                                        </p:attrNameLst>
                                      </p:cBhvr>
                                      <p:to>
                                        <p:strVal val="visible"/>
                                      </p:to>
                                    </p:set>
                                    <p:anim calcmode="lin" valueType="num">
                                      <p:cBhvr>
                                        <p:cTn id="253" dur="500" fill="hold"/>
                                        <p:tgtEl>
                                          <p:spTgt spid="158"/>
                                        </p:tgtEl>
                                        <p:attrNameLst>
                                          <p:attrName>ppt_w</p:attrName>
                                        </p:attrNameLst>
                                      </p:cBhvr>
                                      <p:tavLst>
                                        <p:tav tm="0">
                                          <p:val>
                                            <p:fltVal val="0"/>
                                          </p:val>
                                        </p:tav>
                                        <p:tav tm="100000">
                                          <p:val>
                                            <p:strVal val="#ppt_w"/>
                                          </p:val>
                                        </p:tav>
                                      </p:tavLst>
                                    </p:anim>
                                    <p:anim calcmode="lin" valueType="num">
                                      <p:cBhvr>
                                        <p:cTn id="254" dur="500" fill="hold"/>
                                        <p:tgtEl>
                                          <p:spTgt spid="158"/>
                                        </p:tgtEl>
                                        <p:attrNameLst>
                                          <p:attrName>ppt_h</p:attrName>
                                        </p:attrNameLst>
                                      </p:cBhvr>
                                      <p:tavLst>
                                        <p:tav tm="0">
                                          <p:val>
                                            <p:fltVal val="0"/>
                                          </p:val>
                                        </p:tav>
                                        <p:tav tm="100000">
                                          <p:val>
                                            <p:strVal val="#ppt_h"/>
                                          </p:val>
                                        </p:tav>
                                      </p:tavLst>
                                    </p:anim>
                                    <p:anim calcmode="lin" valueType="num">
                                      <p:cBhvr>
                                        <p:cTn id="255" dur="500" fill="hold"/>
                                        <p:tgtEl>
                                          <p:spTgt spid="158"/>
                                        </p:tgtEl>
                                        <p:attrNameLst>
                                          <p:attrName>style.rotation</p:attrName>
                                        </p:attrNameLst>
                                      </p:cBhvr>
                                      <p:tavLst>
                                        <p:tav tm="0">
                                          <p:val>
                                            <p:fltVal val="360"/>
                                          </p:val>
                                        </p:tav>
                                        <p:tav tm="100000">
                                          <p:val>
                                            <p:fltVal val="0"/>
                                          </p:val>
                                        </p:tav>
                                      </p:tavLst>
                                    </p:anim>
                                    <p:animEffect transition="in" filter="fade">
                                      <p:cBhvr>
                                        <p:cTn id="256" dur="500"/>
                                        <p:tgtEl>
                                          <p:spTgt spid="158"/>
                                        </p:tgtEl>
                                      </p:cBhvr>
                                    </p:animEffect>
                                  </p:childTnLst>
                                </p:cTn>
                              </p:par>
                              <p:par>
                                <p:cTn id="257" presetID="49" presetClass="entr" presetSubtype="0" decel="100000" fill="hold" nodeType="withEffect">
                                  <p:stCondLst>
                                    <p:cond delay="0"/>
                                  </p:stCondLst>
                                  <p:childTnLst>
                                    <p:set>
                                      <p:cBhvr>
                                        <p:cTn id="258" dur="1" fill="hold">
                                          <p:stCondLst>
                                            <p:cond delay="0"/>
                                          </p:stCondLst>
                                        </p:cTn>
                                        <p:tgtEl>
                                          <p:spTgt spid="159"/>
                                        </p:tgtEl>
                                        <p:attrNameLst>
                                          <p:attrName>style.visibility</p:attrName>
                                        </p:attrNameLst>
                                      </p:cBhvr>
                                      <p:to>
                                        <p:strVal val="visible"/>
                                      </p:to>
                                    </p:set>
                                    <p:anim calcmode="lin" valueType="num">
                                      <p:cBhvr>
                                        <p:cTn id="259" dur="500" fill="hold"/>
                                        <p:tgtEl>
                                          <p:spTgt spid="159"/>
                                        </p:tgtEl>
                                        <p:attrNameLst>
                                          <p:attrName>ppt_w</p:attrName>
                                        </p:attrNameLst>
                                      </p:cBhvr>
                                      <p:tavLst>
                                        <p:tav tm="0">
                                          <p:val>
                                            <p:fltVal val="0"/>
                                          </p:val>
                                        </p:tav>
                                        <p:tav tm="100000">
                                          <p:val>
                                            <p:strVal val="#ppt_w"/>
                                          </p:val>
                                        </p:tav>
                                      </p:tavLst>
                                    </p:anim>
                                    <p:anim calcmode="lin" valueType="num">
                                      <p:cBhvr>
                                        <p:cTn id="260" dur="500" fill="hold"/>
                                        <p:tgtEl>
                                          <p:spTgt spid="159"/>
                                        </p:tgtEl>
                                        <p:attrNameLst>
                                          <p:attrName>ppt_h</p:attrName>
                                        </p:attrNameLst>
                                      </p:cBhvr>
                                      <p:tavLst>
                                        <p:tav tm="0">
                                          <p:val>
                                            <p:fltVal val="0"/>
                                          </p:val>
                                        </p:tav>
                                        <p:tav tm="100000">
                                          <p:val>
                                            <p:strVal val="#ppt_h"/>
                                          </p:val>
                                        </p:tav>
                                      </p:tavLst>
                                    </p:anim>
                                    <p:anim calcmode="lin" valueType="num">
                                      <p:cBhvr>
                                        <p:cTn id="261" dur="500" fill="hold"/>
                                        <p:tgtEl>
                                          <p:spTgt spid="159"/>
                                        </p:tgtEl>
                                        <p:attrNameLst>
                                          <p:attrName>style.rotation</p:attrName>
                                        </p:attrNameLst>
                                      </p:cBhvr>
                                      <p:tavLst>
                                        <p:tav tm="0">
                                          <p:val>
                                            <p:fltVal val="360"/>
                                          </p:val>
                                        </p:tav>
                                        <p:tav tm="100000">
                                          <p:val>
                                            <p:fltVal val="0"/>
                                          </p:val>
                                        </p:tav>
                                      </p:tavLst>
                                    </p:anim>
                                    <p:animEffect transition="in" filter="fade">
                                      <p:cBhvr>
                                        <p:cTn id="262" dur="500"/>
                                        <p:tgtEl>
                                          <p:spTgt spid="159"/>
                                        </p:tgtEl>
                                      </p:cBhvr>
                                    </p:animEffect>
                                  </p:childTnLst>
                                </p:cTn>
                              </p:par>
                              <p:par>
                                <p:cTn id="263" presetID="49" presetClass="entr" presetSubtype="0" decel="100000" fill="hold" nodeType="withEffect">
                                  <p:stCondLst>
                                    <p:cond delay="0"/>
                                  </p:stCondLst>
                                  <p:childTnLst>
                                    <p:set>
                                      <p:cBhvr>
                                        <p:cTn id="264" dur="1" fill="hold">
                                          <p:stCondLst>
                                            <p:cond delay="0"/>
                                          </p:stCondLst>
                                        </p:cTn>
                                        <p:tgtEl>
                                          <p:spTgt spid="160"/>
                                        </p:tgtEl>
                                        <p:attrNameLst>
                                          <p:attrName>style.visibility</p:attrName>
                                        </p:attrNameLst>
                                      </p:cBhvr>
                                      <p:to>
                                        <p:strVal val="visible"/>
                                      </p:to>
                                    </p:set>
                                    <p:anim calcmode="lin" valueType="num">
                                      <p:cBhvr>
                                        <p:cTn id="265" dur="500" fill="hold"/>
                                        <p:tgtEl>
                                          <p:spTgt spid="160"/>
                                        </p:tgtEl>
                                        <p:attrNameLst>
                                          <p:attrName>ppt_w</p:attrName>
                                        </p:attrNameLst>
                                      </p:cBhvr>
                                      <p:tavLst>
                                        <p:tav tm="0">
                                          <p:val>
                                            <p:fltVal val="0"/>
                                          </p:val>
                                        </p:tav>
                                        <p:tav tm="100000">
                                          <p:val>
                                            <p:strVal val="#ppt_w"/>
                                          </p:val>
                                        </p:tav>
                                      </p:tavLst>
                                    </p:anim>
                                    <p:anim calcmode="lin" valueType="num">
                                      <p:cBhvr>
                                        <p:cTn id="266" dur="500" fill="hold"/>
                                        <p:tgtEl>
                                          <p:spTgt spid="160"/>
                                        </p:tgtEl>
                                        <p:attrNameLst>
                                          <p:attrName>ppt_h</p:attrName>
                                        </p:attrNameLst>
                                      </p:cBhvr>
                                      <p:tavLst>
                                        <p:tav tm="0">
                                          <p:val>
                                            <p:fltVal val="0"/>
                                          </p:val>
                                        </p:tav>
                                        <p:tav tm="100000">
                                          <p:val>
                                            <p:strVal val="#ppt_h"/>
                                          </p:val>
                                        </p:tav>
                                      </p:tavLst>
                                    </p:anim>
                                    <p:anim calcmode="lin" valueType="num">
                                      <p:cBhvr>
                                        <p:cTn id="267" dur="500" fill="hold"/>
                                        <p:tgtEl>
                                          <p:spTgt spid="160"/>
                                        </p:tgtEl>
                                        <p:attrNameLst>
                                          <p:attrName>style.rotation</p:attrName>
                                        </p:attrNameLst>
                                      </p:cBhvr>
                                      <p:tavLst>
                                        <p:tav tm="0">
                                          <p:val>
                                            <p:fltVal val="360"/>
                                          </p:val>
                                        </p:tav>
                                        <p:tav tm="100000">
                                          <p:val>
                                            <p:fltVal val="0"/>
                                          </p:val>
                                        </p:tav>
                                      </p:tavLst>
                                    </p:anim>
                                    <p:animEffect transition="in" filter="fade">
                                      <p:cBhvr>
                                        <p:cTn id="268" dur="500"/>
                                        <p:tgtEl>
                                          <p:spTgt spid="160"/>
                                        </p:tgtEl>
                                      </p:cBhvr>
                                    </p:animEffect>
                                  </p:childTnLst>
                                </p:cTn>
                              </p:par>
                              <p:par>
                                <p:cTn id="269" presetID="49" presetClass="entr" presetSubtype="0" decel="100000" fill="hold" nodeType="withEffect">
                                  <p:stCondLst>
                                    <p:cond delay="0"/>
                                  </p:stCondLst>
                                  <p:childTnLst>
                                    <p:set>
                                      <p:cBhvr>
                                        <p:cTn id="270" dur="1" fill="hold">
                                          <p:stCondLst>
                                            <p:cond delay="0"/>
                                          </p:stCondLst>
                                        </p:cTn>
                                        <p:tgtEl>
                                          <p:spTgt spid="161"/>
                                        </p:tgtEl>
                                        <p:attrNameLst>
                                          <p:attrName>style.visibility</p:attrName>
                                        </p:attrNameLst>
                                      </p:cBhvr>
                                      <p:to>
                                        <p:strVal val="visible"/>
                                      </p:to>
                                    </p:set>
                                    <p:anim calcmode="lin" valueType="num">
                                      <p:cBhvr>
                                        <p:cTn id="271" dur="500" fill="hold"/>
                                        <p:tgtEl>
                                          <p:spTgt spid="161"/>
                                        </p:tgtEl>
                                        <p:attrNameLst>
                                          <p:attrName>ppt_w</p:attrName>
                                        </p:attrNameLst>
                                      </p:cBhvr>
                                      <p:tavLst>
                                        <p:tav tm="0">
                                          <p:val>
                                            <p:fltVal val="0"/>
                                          </p:val>
                                        </p:tav>
                                        <p:tav tm="100000">
                                          <p:val>
                                            <p:strVal val="#ppt_w"/>
                                          </p:val>
                                        </p:tav>
                                      </p:tavLst>
                                    </p:anim>
                                    <p:anim calcmode="lin" valueType="num">
                                      <p:cBhvr>
                                        <p:cTn id="272" dur="500" fill="hold"/>
                                        <p:tgtEl>
                                          <p:spTgt spid="161"/>
                                        </p:tgtEl>
                                        <p:attrNameLst>
                                          <p:attrName>ppt_h</p:attrName>
                                        </p:attrNameLst>
                                      </p:cBhvr>
                                      <p:tavLst>
                                        <p:tav tm="0">
                                          <p:val>
                                            <p:fltVal val="0"/>
                                          </p:val>
                                        </p:tav>
                                        <p:tav tm="100000">
                                          <p:val>
                                            <p:strVal val="#ppt_h"/>
                                          </p:val>
                                        </p:tav>
                                      </p:tavLst>
                                    </p:anim>
                                    <p:anim calcmode="lin" valueType="num">
                                      <p:cBhvr>
                                        <p:cTn id="273" dur="500" fill="hold"/>
                                        <p:tgtEl>
                                          <p:spTgt spid="161"/>
                                        </p:tgtEl>
                                        <p:attrNameLst>
                                          <p:attrName>style.rotation</p:attrName>
                                        </p:attrNameLst>
                                      </p:cBhvr>
                                      <p:tavLst>
                                        <p:tav tm="0">
                                          <p:val>
                                            <p:fltVal val="360"/>
                                          </p:val>
                                        </p:tav>
                                        <p:tav tm="100000">
                                          <p:val>
                                            <p:fltVal val="0"/>
                                          </p:val>
                                        </p:tav>
                                      </p:tavLst>
                                    </p:anim>
                                    <p:animEffect transition="in" filter="fade">
                                      <p:cBhvr>
                                        <p:cTn id="274" dur="500"/>
                                        <p:tgtEl>
                                          <p:spTgt spid="161"/>
                                        </p:tgtEl>
                                      </p:cBhvr>
                                    </p:animEffect>
                                  </p:childTnLst>
                                </p:cTn>
                              </p:par>
                              <p:par>
                                <p:cTn id="275" presetID="49" presetClass="entr" presetSubtype="0" decel="100000" fill="hold" nodeType="withEffect">
                                  <p:stCondLst>
                                    <p:cond delay="0"/>
                                  </p:stCondLst>
                                  <p:childTnLst>
                                    <p:set>
                                      <p:cBhvr>
                                        <p:cTn id="276" dur="1" fill="hold">
                                          <p:stCondLst>
                                            <p:cond delay="0"/>
                                          </p:stCondLst>
                                        </p:cTn>
                                        <p:tgtEl>
                                          <p:spTgt spid="162"/>
                                        </p:tgtEl>
                                        <p:attrNameLst>
                                          <p:attrName>style.visibility</p:attrName>
                                        </p:attrNameLst>
                                      </p:cBhvr>
                                      <p:to>
                                        <p:strVal val="visible"/>
                                      </p:to>
                                    </p:set>
                                    <p:anim calcmode="lin" valueType="num">
                                      <p:cBhvr>
                                        <p:cTn id="277" dur="500" fill="hold"/>
                                        <p:tgtEl>
                                          <p:spTgt spid="162"/>
                                        </p:tgtEl>
                                        <p:attrNameLst>
                                          <p:attrName>ppt_w</p:attrName>
                                        </p:attrNameLst>
                                      </p:cBhvr>
                                      <p:tavLst>
                                        <p:tav tm="0">
                                          <p:val>
                                            <p:fltVal val="0"/>
                                          </p:val>
                                        </p:tav>
                                        <p:tav tm="100000">
                                          <p:val>
                                            <p:strVal val="#ppt_w"/>
                                          </p:val>
                                        </p:tav>
                                      </p:tavLst>
                                    </p:anim>
                                    <p:anim calcmode="lin" valueType="num">
                                      <p:cBhvr>
                                        <p:cTn id="278" dur="500" fill="hold"/>
                                        <p:tgtEl>
                                          <p:spTgt spid="162"/>
                                        </p:tgtEl>
                                        <p:attrNameLst>
                                          <p:attrName>ppt_h</p:attrName>
                                        </p:attrNameLst>
                                      </p:cBhvr>
                                      <p:tavLst>
                                        <p:tav tm="0">
                                          <p:val>
                                            <p:fltVal val="0"/>
                                          </p:val>
                                        </p:tav>
                                        <p:tav tm="100000">
                                          <p:val>
                                            <p:strVal val="#ppt_h"/>
                                          </p:val>
                                        </p:tav>
                                      </p:tavLst>
                                    </p:anim>
                                    <p:anim calcmode="lin" valueType="num">
                                      <p:cBhvr>
                                        <p:cTn id="279" dur="500" fill="hold"/>
                                        <p:tgtEl>
                                          <p:spTgt spid="162"/>
                                        </p:tgtEl>
                                        <p:attrNameLst>
                                          <p:attrName>style.rotation</p:attrName>
                                        </p:attrNameLst>
                                      </p:cBhvr>
                                      <p:tavLst>
                                        <p:tav tm="0">
                                          <p:val>
                                            <p:fltVal val="360"/>
                                          </p:val>
                                        </p:tav>
                                        <p:tav tm="100000">
                                          <p:val>
                                            <p:fltVal val="0"/>
                                          </p:val>
                                        </p:tav>
                                      </p:tavLst>
                                    </p:anim>
                                    <p:animEffect transition="in" filter="fade">
                                      <p:cBhvr>
                                        <p:cTn id="280" dur="500"/>
                                        <p:tgtEl>
                                          <p:spTgt spid="162"/>
                                        </p:tgtEl>
                                      </p:cBhvr>
                                    </p:animEffect>
                                  </p:childTnLst>
                                </p:cTn>
                              </p:par>
                              <p:par>
                                <p:cTn id="281" presetID="49" presetClass="entr" presetSubtype="0" decel="100000" fill="hold" nodeType="withEffect">
                                  <p:stCondLst>
                                    <p:cond delay="0"/>
                                  </p:stCondLst>
                                  <p:childTnLst>
                                    <p:set>
                                      <p:cBhvr>
                                        <p:cTn id="282" dur="1" fill="hold">
                                          <p:stCondLst>
                                            <p:cond delay="0"/>
                                          </p:stCondLst>
                                        </p:cTn>
                                        <p:tgtEl>
                                          <p:spTgt spid="163"/>
                                        </p:tgtEl>
                                        <p:attrNameLst>
                                          <p:attrName>style.visibility</p:attrName>
                                        </p:attrNameLst>
                                      </p:cBhvr>
                                      <p:to>
                                        <p:strVal val="visible"/>
                                      </p:to>
                                    </p:set>
                                    <p:anim calcmode="lin" valueType="num">
                                      <p:cBhvr>
                                        <p:cTn id="283" dur="500" fill="hold"/>
                                        <p:tgtEl>
                                          <p:spTgt spid="163"/>
                                        </p:tgtEl>
                                        <p:attrNameLst>
                                          <p:attrName>ppt_w</p:attrName>
                                        </p:attrNameLst>
                                      </p:cBhvr>
                                      <p:tavLst>
                                        <p:tav tm="0">
                                          <p:val>
                                            <p:fltVal val="0"/>
                                          </p:val>
                                        </p:tav>
                                        <p:tav tm="100000">
                                          <p:val>
                                            <p:strVal val="#ppt_w"/>
                                          </p:val>
                                        </p:tav>
                                      </p:tavLst>
                                    </p:anim>
                                    <p:anim calcmode="lin" valueType="num">
                                      <p:cBhvr>
                                        <p:cTn id="284" dur="500" fill="hold"/>
                                        <p:tgtEl>
                                          <p:spTgt spid="163"/>
                                        </p:tgtEl>
                                        <p:attrNameLst>
                                          <p:attrName>ppt_h</p:attrName>
                                        </p:attrNameLst>
                                      </p:cBhvr>
                                      <p:tavLst>
                                        <p:tav tm="0">
                                          <p:val>
                                            <p:fltVal val="0"/>
                                          </p:val>
                                        </p:tav>
                                        <p:tav tm="100000">
                                          <p:val>
                                            <p:strVal val="#ppt_h"/>
                                          </p:val>
                                        </p:tav>
                                      </p:tavLst>
                                    </p:anim>
                                    <p:anim calcmode="lin" valueType="num">
                                      <p:cBhvr>
                                        <p:cTn id="285" dur="500" fill="hold"/>
                                        <p:tgtEl>
                                          <p:spTgt spid="163"/>
                                        </p:tgtEl>
                                        <p:attrNameLst>
                                          <p:attrName>style.rotation</p:attrName>
                                        </p:attrNameLst>
                                      </p:cBhvr>
                                      <p:tavLst>
                                        <p:tav tm="0">
                                          <p:val>
                                            <p:fltVal val="360"/>
                                          </p:val>
                                        </p:tav>
                                        <p:tav tm="100000">
                                          <p:val>
                                            <p:fltVal val="0"/>
                                          </p:val>
                                        </p:tav>
                                      </p:tavLst>
                                    </p:anim>
                                    <p:animEffect transition="in" filter="fade">
                                      <p:cBhvr>
                                        <p:cTn id="286" dur="500"/>
                                        <p:tgtEl>
                                          <p:spTgt spid="163"/>
                                        </p:tgtEl>
                                      </p:cBhvr>
                                    </p:animEffect>
                                  </p:childTnLst>
                                </p:cTn>
                              </p:par>
                              <p:par>
                                <p:cTn id="287" presetID="49" presetClass="entr" presetSubtype="0" decel="100000" fill="hold" nodeType="withEffect">
                                  <p:stCondLst>
                                    <p:cond delay="0"/>
                                  </p:stCondLst>
                                  <p:childTnLst>
                                    <p:set>
                                      <p:cBhvr>
                                        <p:cTn id="288" dur="1" fill="hold">
                                          <p:stCondLst>
                                            <p:cond delay="0"/>
                                          </p:stCondLst>
                                        </p:cTn>
                                        <p:tgtEl>
                                          <p:spTgt spid="164"/>
                                        </p:tgtEl>
                                        <p:attrNameLst>
                                          <p:attrName>style.visibility</p:attrName>
                                        </p:attrNameLst>
                                      </p:cBhvr>
                                      <p:to>
                                        <p:strVal val="visible"/>
                                      </p:to>
                                    </p:set>
                                    <p:anim calcmode="lin" valueType="num">
                                      <p:cBhvr>
                                        <p:cTn id="289" dur="500" fill="hold"/>
                                        <p:tgtEl>
                                          <p:spTgt spid="164"/>
                                        </p:tgtEl>
                                        <p:attrNameLst>
                                          <p:attrName>ppt_w</p:attrName>
                                        </p:attrNameLst>
                                      </p:cBhvr>
                                      <p:tavLst>
                                        <p:tav tm="0">
                                          <p:val>
                                            <p:fltVal val="0"/>
                                          </p:val>
                                        </p:tav>
                                        <p:tav tm="100000">
                                          <p:val>
                                            <p:strVal val="#ppt_w"/>
                                          </p:val>
                                        </p:tav>
                                      </p:tavLst>
                                    </p:anim>
                                    <p:anim calcmode="lin" valueType="num">
                                      <p:cBhvr>
                                        <p:cTn id="290" dur="500" fill="hold"/>
                                        <p:tgtEl>
                                          <p:spTgt spid="164"/>
                                        </p:tgtEl>
                                        <p:attrNameLst>
                                          <p:attrName>ppt_h</p:attrName>
                                        </p:attrNameLst>
                                      </p:cBhvr>
                                      <p:tavLst>
                                        <p:tav tm="0">
                                          <p:val>
                                            <p:fltVal val="0"/>
                                          </p:val>
                                        </p:tav>
                                        <p:tav tm="100000">
                                          <p:val>
                                            <p:strVal val="#ppt_h"/>
                                          </p:val>
                                        </p:tav>
                                      </p:tavLst>
                                    </p:anim>
                                    <p:anim calcmode="lin" valueType="num">
                                      <p:cBhvr>
                                        <p:cTn id="291" dur="500" fill="hold"/>
                                        <p:tgtEl>
                                          <p:spTgt spid="164"/>
                                        </p:tgtEl>
                                        <p:attrNameLst>
                                          <p:attrName>style.rotation</p:attrName>
                                        </p:attrNameLst>
                                      </p:cBhvr>
                                      <p:tavLst>
                                        <p:tav tm="0">
                                          <p:val>
                                            <p:fltVal val="360"/>
                                          </p:val>
                                        </p:tav>
                                        <p:tav tm="100000">
                                          <p:val>
                                            <p:fltVal val="0"/>
                                          </p:val>
                                        </p:tav>
                                      </p:tavLst>
                                    </p:anim>
                                    <p:animEffect transition="in" filter="fade">
                                      <p:cBhvr>
                                        <p:cTn id="292" dur="500"/>
                                        <p:tgtEl>
                                          <p:spTgt spid="164"/>
                                        </p:tgtEl>
                                      </p:cBhvr>
                                    </p:animEffect>
                                  </p:childTnLst>
                                </p:cTn>
                              </p:par>
                              <p:par>
                                <p:cTn id="293" presetID="49" presetClass="entr" presetSubtype="0" decel="100000" fill="hold" nodeType="withEffect">
                                  <p:stCondLst>
                                    <p:cond delay="0"/>
                                  </p:stCondLst>
                                  <p:childTnLst>
                                    <p:set>
                                      <p:cBhvr>
                                        <p:cTn id="294" dur="1" fill="hold">
                                          <p:stCondLst>
                                            <p:cond delay="0"/>
                                          </p:stCondLst>
                                        </p:cTn>
                                        <p:tgtEl>
                                          <p:spTgt spid="165"/>
                                        </p:tgtEl>
                                        <p:attrNameLst>
                                          <p:attrName>style.visibility</p:attrName>
                                        </p:attrNameLst>
                                      </p:cBhvr>
                                      <p:to>
                                        <p:strVal val="visible"/>
                                      </p:to>
                                    </p:set>
                                    <p:anim calcmode="lin" valueType="num">
                                      <p:cBhvr>
                                        <p:cTn id="295" dur="500" fill="hold"/>
                                        <p:tgtEl>
                                          <p:spTgt spid="165"/>
                                        </p:tgtEl>
                                        <p:attrNameLst>
                                          <p:attrName>ppt_w</p:attrName>
                                        </p:attrNameLst>
                                      </p:cBhvr>
                                      <p:tavLst>
                                        <p:tav tm="0">
                                          <p:val>
                                            <p:fltVal val="0"/>
                                          </p:val>
                                        </p:tav>
                                        <p:tav tm="100000">
                                          <p:val>
                                            <p:strVal val="#ppt_w"/>
                                          </p:val>
                                        </p:tav>
                                      </p:tavLst>
                                    </p:anim>
                                    <p:anim calcmode="lin" valueType="num">
                                      <p:cBhvr>
                                        <p:cTn id="296" dur="500" fill="hold"/>
                                        <p:tgtEl>
                                          <p:spTgt spid="165"/>
                                        </p:tgtEl>
                                        <p:attrNameLst>
                                          <p:attrName>ppt_h</p:attrName>
                                        </p:attrNameLst>
                                      </p:cBhvr>
                                      <p:tavLst>
                                        <p:tav tm="0">
                                          <p:val>
                                            <p:fltVal val="0"/>
                                          </p:val>
                                        </p:tav>
                                        <p:tav tm="100000">
                                          <p:val>
                                            <p:strVal val="#ppt_h"/>
                                          </p:val>
                                        </p:tav>
                                      </p:tavLst>
                                    </p:anim>
                                    <p:anim calcmode="lin" valueType="num">
                                      <p:cBhvr>
                                        <p:cTn id="297" dur="500" fill="hold"/>
                                        <p:tgtEl>
                                          <p:spTgt spid="165"/>
                                        </p:tgtEl>
                                        <p:attrNameLst>
                                          <p:attrName>style.rotation</p:attrName>
                                        </p:attrNameLst>
                                      </p:cBhvr>
                                      <p:tavLst>
                                        <p:tav tm="0">
                                          <p:val>
                                            <p:fltVal val="360"/>
                                          </p:val>
                                        </p:tav>
                                        <p:tav tm="100000">
                                          <p:val>
                                            <p:fltVal val="0"/>
                                          </p:val>
                                        </p:tav>
                                      </p:tavLst>
                                    </p:anim>
                                    <p:animEffect transition="in" filter="fade">
                                      <p:cBhvr>
                                        <p:cTn id="298" dur="500"/>
                                        <p:tgtEl>
                                          <p:spTgt spid="165"/>
                                        </p:tgtEl>
                                      </p:cBhvr>
                                    </p:animEffect>
                                  </p:childTnLst>
                                </p:cTn>
                              </p:par>
                              <p:par>
                                <p:cTn id="299" presetID="49" presetClass="entr" presetSubtype="0" decel="100000" fill="hold" nodeType="withEffect">
                                  <p:stCondLst>
                                    <p:cond delay="0"/>
                                  </p:stCondLst>
                                  <p:childTnLst>
                                    <p:set>
                                      <p:cBhvr>
                                        <p:cTn id="300" dur="1" fill="hold">
                                          <p:stCondLst>
                                            <p:cond delay="0"/>
                                          </p:stCondLst>
                                        </p:cTn>
                                        <p:tgtEl>
                                          <p:spTgt spid="166"/>
                                        </p:tgtEl>
                                        <p:attrNameLst>
                                          <p:attrName>style.visibility</p:attrName>
                                        </p:attrNameLst>
                                      </p:cBhvr>
                                      <p:to>
                                        <p:strVal val="visible"/>
                                      </p:to>
                                    </p:set>
                                    <p:anim calcmode="lin" valueType="num">
                                      <p:cBhvr>
                                        <p:cTn id="301" dur="500" fill="hold"/>
                                        <p:tgtEl>
                                          <p:spTgt spid="166"/>
                                        </p:tgtEl>
                                        <p:attrNameLst>
                                          <p:attrName>ppt_w</p:attrName>
                                        </p:attrNameLst>
                                      </p:cBhvr>
                                      <p:tavLst>
                                        <p:tav tm="0">
                                          <p:val>
                                            <p:fltVal val="0"/>
                                          </p:val>
                                        </p:tav>
                                        <p:tav tm="100000">
                                          <p:val>
                                            <p:strVal val="#ppt_w"/>
                                          </p:val>
                                        </p:tav>
                                      </p:tavLst>
                                    </p:anim>
                                    <p:anim calcmode="lin" valueType="num">
                                      <p:cBhvr>
                                        <p:cTn id="302" dur="500" fill="hold"/>
                                        <p:tgtEl>
                                          <p:spTgt spid="166"/>
                                        </p:tgtEl>
                                        <p:attrNameLst>
                                          <p:attrName>ppt_h</p:attrName>
                                        </p:attrNameLst>
                                      </p:cBhvr>
                                      <p:tavLst>
                                        <p:tav tm="0">
                                          <p:val>
                                            <p:fltVal val="0"/>
                                          </p:val>
                                        </p:tav>
                                        <p:tav tm="100000">
                                          <p:val>
                                            <p:strVal val="#ppt_h"/>
                                          </p:val>
                                        </p:tav>
                                      </p:tavLst>
                                    </p:anim>
                                    <p:anim calcmode="lin" valueType="num">
                                      <p:cBhvr>
                                        <p:cTn id="303" dur="500" fill="hold"/>
                                        <p:tgtEl>
                                          <p:spTgt spid="166"/>
                                        </p:tgtEl>
                                        <p:attrNameLst>
                                          <p:attrName>style.rotation</p:attrName>
                                        </p:attrNameLst>
                                      </p:cBhvr>
                                      <p:tavLst>
                                        <p:tav tm="0">
                                          <p:val>
                                            <p:fltVal val="360"/>
                                          </p:val>
                                        </p:tav>
                                        <p:tav tm="100000">
                                          <p:val>
                                            <p:fltVal val="0"/>
                                          </p:val>
                                        </p:tav>
                                      </p:tavLst>
                                    </p:anim>
                                    <p:animEffect transition="in" filter="fade">
                                      <p:cBhvr>
                                        <p:cTn id="304" dur="500"/>
                                        <p:tgtEl>
                                          <p:spTgt spid="166"/>
                                        </p:tgtEl>
                                      </p:cBhvr>
                                    </p:animEffect>
                                  </p:childTnLst>
                                </p:cTn>
                              </p:par>
                              <p:par>
                                <p:cTn id="305" presetID="49" presetClass="entr" presetSubtype="0" decel="100000" fill="hold" nodeType="withEffect">
                                  <p:stCondLst>
                                    <p:cond delay="0"/>
                                  </p:stCondLst>
                                  <p:childTnLst>
                                    <p:set>
                                      <p:cBhvr>
                                        <p:cTn id="306" dur="1" fill="hold">
                                          <p:stCondLst>
                                            <p:cond delay="0"/>
                                          </p:stCondLst>
                                        </p:cTn>
                                        <p:tgtEl>
                                          <p:spTgt spid="167"/>
                                        </p:tgtEl>
                                        <p:attrNameLst>
                                          <p:attrName>style.visibility</p:attrName>
                                        </p:attrNameLst>
                                      </p:cBhvr>
                                      <p:to>
                                        <p:strVal val="visible"/>
                                      </p:to>
                                    </p:set>
                                    <p:anim calcmode="lin" valueType="num">
                                      <p:cBhvr>
                                        <p:cTn id="307" dur="500" fill="hold"/>
                                        <p:tgtEl>
                                          <p:spTgt spid="167"/>
                                        </p:tgtEl>
                                        <p:attrNameLst>
                                          <p:attrName>ppt_w</p:attrName>
                                        </p:attrNameLst>
                                      </p:cBhvr>
                                      <p:tavLst>
                                        <p:tav tm="0">
                                          <p:val>
                                            <p:fltVal val="0"/>
                                          </p:val>
                                        </p:tav>
                                        <p:tav tm="100000">
                                          <p:val>
                                            <p:strVal val="#ppt_w"/>
                                          </p:val>
                                        </p:tav>
                                      </p:tavLst>
                                    </p:anim>
                                    <p:anim calcmode="lin" valueType="num">
                                      <p:cBhvr>
                                        <p:cTn id="308" dur="500" fill="hold"/>
                                        <p:tgtEl>
                                          <p:spTgt spid="167"/>
                                        </p:tgtEl>
                                        <p:attrNameLst>
                                          <p:attrName>ppt_h</p:attrName>
                                        </p:attrNameLst>
                                      </p:cBhvr>
                                      <p:tavLst>
                                        <p:tav tm="0">
                                          <p:val>
                                            <p:fltVal val="0"/>
                                          </p:val>
                                        </p:tav>
                                        <p:tav tm="100000">
                                          <p:val>
                                            <p:strVal val="#ppt_h"/>
                                          </p:val>
                                        </p:tav>
                                      </p:tavLst>
                                    </p:anim>
                                    <p:anim calcmode="lin" valueType="num">
                                      <p:cBhvr>
                                        <p:cTn id="309" dur="500" fill="hold"/>
                                        <p:tgtEl>
                                          <p:spTgt spid="167"/>
                                        </p:tgtEl>
                                        <p:attrNameLst>
                                          <p:attrName>style.rotation</p:attrName>
                                        </p:attrNameLst>
                                      </p:cBhvr>
                                      <p:tavLst>
                                        <p:tav tm="0">
                                          <p:val>
                                            <p:fltVal val="360"/>
                                          </p:val>
                                        </p:tav>
                                        <p:tav tm="100000">
                                          <p:val>
                                            <p:fltVal val="0"/>
                                          </p:val>
                                        </p:tav>
                                      </p:tavLst>
                                    </p:anim>
                                    <p:animEffect transition="in" filter="fade">
                                      <p:cBhvr>
                                        <p:cTn id="310" dur="500"/>
                                        <p:tgtEl>
                                          <p:spTgt spid="167"/>
                                        </p:tgtEl>
                                      </p:cBhvr>
                                    </p:animEffect>
                                  </p:childTnLst>
                                </p:cTn>
                              </p:par>
                              <p:par>
                                <p:cTn id="311" presetID="49" presetClass="entr" presetSubtype="0" decel="100000" fill="hold" nodeType="withEffect">
                                  <p:stCondLst>
                                    <p:cond delay="0"/>
                                  </p:stCondLst>
                                  <p:childTnLst>
                                    <p:set>
                                      <p:cBhvr>
                                        <p:cTn id="312" dur="1" fill="hold">
                                          <p:stCondLst>
                                            <p:cond delay="0"/>
                                          </p:stCondLst>
                                        </p:cTn>
                                        <p:tgtEl>
                                          <p:spTgt spid="168"/>
                                        </p:tgtEl>
                                        <p:attrNameLst>
                                          <p:attrName>style.visibility</p:attrName>
                                        </p:attrNameLst>
                                      </p:cBhvr>
                                      <p:to>
                                        <p:strVal val="visible"/>
                                      </p:to>
                                    </p:set>
                                    <p:anim calcmode="lin" valueType="num">
                                      <p:cBhvr>
                                        <p:cTn id="313" dur="500" fill="hold"/>
                                        <p:tgtEl>
                                          <p:spTgt spid="168"/>
                                        </p:tgtEl>
                                        <p:attrNameLst>
                                          <p:attrName>ppt_w</p:attrName>
                                        </p:attrNameLst>
                                      </p:cBhvr>
                                      <p:tavLst>
                                        <p:tav tm="0">
                                          <p:val>
                                            <p:fltVal val="0"/>
                                          </p:val>
                                        </p:tav>
                                        <p:tav tm="100000">
                                          <p:val>
                                            <p:strVal val="#ppt_w"/>
                                          </p:val>
                                        </p:tav>
                                      </p:tavLst>
                                    </p:anim>
                                    <p:anim calcmode="lin" valueType="num">
                                      <p:cBhvr>
                                        <p:cTn id="314" dur="500" fill="hold"/>
                                        <p:tgtEl>
                                          <p:spTgt spid="168"/>
                                        </p:tgtEl>
                                        <p:attrNameLst>
                                          <p:attrName>ppt_h</p:attrName>
                                        </p:attrNameLst>
                                      </p:cBhvr>
                                      <p:tavLst>
                                        <p:tav tm="0">
                                          <p:val>
                                            <p:fltVal val="0"/>
                                          </p:val>
                                        </p:tav>
                                        <p:tav tm="100000">
                                          <p:val>
                                            <p:strVal val="#ppt_h"/>
                                          </p:val>
                                        </p:tav>
                                      </p:tavLst>
                                    </p:anim>
                                    <p:anim calcmode="lin" valueType="num">
                                      <p:cBhvr>
                                        <p:cTn id="315" dur="500" fill="hold"/>
                                        <p:tgtEl>
                                          <p:spTgt spid="168"/>
                                        </p:tgtEl>
                                        <p:attrNameLst>
                                          <p:attrName>style.rotation</p:attrName>
                                        </p:attrNameLst>
                                      </p:cBhvr>
                                      <p:tavLst>
                                        <p:tav tm="0">
                                          <p:val>
                                            <p:fltVal val="360"/>
                                          </p:val>
                                        </p:tav>
                                        <p:tav tm="100000">
                                          <p:val>
                                            <p:fltVal val="0"/>
                                          </p:val>
                                        </p:tav>
                                      </p:tavLst>
                                    </p:anim>
                                    <p:animEffect transition="in" filter="fade">
                                      <p:cBhvr>
                                        <p:cTn id="316" dur="500"/>
                                        <p:tgtEl>
                                          <p:spTgt spid="168"/>
                                        </p:tgtEl>
                                      </p:cBhvr>
                                    </p:animEffect>
                                  </p:childTnLst>
                                </p:cTn>
                              </p:par>
                            </p:childTnLst>
                          </p:cTn>
                        </p:par>
                        <p:par>
                          <p:cTn id="317" fill="hold">
                            <p:stCondLst>
                              <p:cond delay="500"/>
                            </p:stCondLst>
                            <p:childTnLst>
                              <p:par>
                                <p:cTn id="318" presetID="55" presetClass="entr" presetSubtype="0" fill="hold" grpId="0" nodeType="afterEffect">
                                  <p:stCondLst>
                                    <p:cond delay="0"/>
                                  </p:stCondLst>
                                  <p:childTnLst>
                                    <p:set>
                                      <p:cBhvr>
                                        <p:cTn id="319" dur="1" fill="hold">
                                          <p:stCondLst>
                                            <p:cond delay="0"/>
                                          </p:stCondLst>
                                        </p:cTn>
                                        <p:tgtEl>
                                          <p:spTgt spid="172"/>
                                        </p:tgtEl>
                                        <p:attrNameLst>
                                          <p:attrName>style.visibility</p:attrName>
                                        </p:attrNameLst>
                                      </p:cBhvr>
                                      <p:to>
                                        <p:strVal val="visible"/>
                                      </p:to>
                                    </p:set>
                                    <p:anim calcmode="lin" valueType="num">
                                      <p:cBhvr>
                                        <p:cTn id="320" dur="1000" fill="hold"/>
                                        <p:tgtEl>
                                          <p:spTgt spid="172"/>
                                        </p:tgtEl>
                                        <p:attrNameLst>
                                          <p:attrName>ppt_w</p:attrName>
                                        </p:attrNameLst>
                                      </p:cBhvr>
                                      <p:tavLst>
                                        <p:tav tm="0">
                                          <p:val>
                                            <p:strVal val="#ppt_w*0.70"/>
                                          </p:val>
                                        </p:tav>
                                        <p:tav tm="100000">
                                          <p:val>
                                            <p:strVal val="#ppt_w"/>
                                          </p:val>
                                        </p:tav>
                                      </p:tavLst>
                                    </p:anim>
                                    <p:anim calcmode="lin" valueType="num">
                                      <p:cBhvr>
                                        <p:cTn id="321" dur="1000" fill="hold"/>
                                        <p:tgtEl>
                                          <p:spTgt spid="172"/>
                                        </p:tgtEl>
                                        <p:attrNameLst>
                                          <p:attrName>ppt_h</p:attrName>
                                        </p:attrNameLst>
                                      </p:cBhvr>
                                      <p:tavLst>
                                        <p:tav tm="0">
                                          <p:val>
                                            <p:strVal val="#ppt_h"/>
                                          </p:val>
                                        </p:tav>
                                        <p:tav tm="100000">
                                          <p:val>
                                            <p:strVal val="#ppt_h"/>
                                          </p:val>
                                        </p:tav>
                                      </p:tavLst>
                                    </p:anim>
                                    <p:animEffect transition="in" filter="fade">
                                      <p:cBhvr>
                                        <p:cTn id="322" dur="1000"/>
                                        <p:tgtEl>
                                          <p:spTgt spid="172"/>
                                        </p:tgtEl>
                                      </p:cBhvr>
                                    </p:animEffect>
                                  </p:childTnLst>
                                </p:cTn>
                              </p:par>
                              <p:par>
                                <p:cTn id="323" presetID="55" presetClass="entr" presetSubtype="0" fill="hold" grpId="0" nodeType="withEffect">
                                  <p:stCondLst>
                                    <p:cond delay="0"/>
                                  </p:stCondLst>
                                  <p:childTnLst>
                                    <p:set>
                                      <p:cBhvr>
                                        <p:cTn id="324" dur="1" fill="hold">
                                          <p:stCondLst>
                                            <p:cond delay="0"/>
                                          </p:stCondLst>
                                        </p:cTn>
                                        <p:tgtEl>
                                          <p:spTgt spid="170"/>
                                        </p:tgtEl>
                                        <p:attrNameLst>
                                          <p:attrName>style.visibility</p:attrName>
                                        </p:attrNameLst>
                                      </p:cBhvr>
                                      <p:to>
                                        <p:strVal val="visible"/>
                                      </p:to>
                                    </p:set>
                                    <p:anim calcmode="lin" valueType="num">
                                      <p:cBhvr>
                                        <p:cTn id="325" dur="1000" fill="hold"/>
                                        <p:tgtEl>
                                          <p:spTgt spid="170"/>
                                        </p:tgtEl>
                                        <p:attrNameLst>
                                          <p:attrName>ppt_w</p:attrName>
                                        </p:attrNameLst>
                                      </p:cBhvr>
                                      <p:tavLst>
                                        <p:tav tm="0">
                                          <p:val>
                                            <p:strVal val="#ppt_w*0.70"/>
                                          </p:val>
                                        </p:tav>
                                        <p:tav tm="100000">
                                          <p:val>
                                            <p:strVal val="#ppt_w"/>
                                          </p:val>
                                        </p:tav>
                                      </p:tavLst>
                                    </p:anim>
                                    <p:anim calcmode="lin" valueType="num">
                                      <p:cBhvr>
                                        <p:cTn id="326" dur="1000" fill="hold"/>
                                        <p:tgtEl>
                                          <p:spTgt spid="170"/>
                                        </p:tgtEl>
                                        <p:attrNameLst>
                                          <p:attrName>ppt_h</p:attrName>
                                        </p:attrNameLst>
                                      </p:cBhvr>
                                      <p:tavLst>
                                        <p:tav tm="0">
                                          <p:val>
                                            <p:strVal val="#ppt_h"/>
                                          </p:val>
                                        </p:tav>
                                        <p:tav tm="100000">
                                          <p:val>
                                            <p:strVal val="#ppt_h"/>
                                          </p:val>
                                        </p:tav>
                                      </p:tavLst>
                                    </p:anim>
                                    <p:animEffect transition="in" filter="fade">
                                      <p:cBhvr>
                                        <p:cTn id="327" dur="1000"/>
                                        <p:tgtEl>
                                          <p:spTgt spid="170"/>
                                        </p:tgtEl>
                                      </p:cBhvr>
                                    </p:animEffect>
                                  </p:childTnLst>
                                </p:cTn>
                              </p:par>
                              <p:par>
                                <p:cTn id="328" presetID="55" presetClass="entr" presetSubtype="0" fill="hold" grpId="0" nodeType="withEffect">
                                  <p:stCondLst>
                                    <p:cond delay="0"/>
                                  </p:stCondLst>
                                  <p:childTnLst>
                                    <p:set>
                                      <p:cBhvr>
                                        <p:cTn id="329" dur="1" fill="hold">
                                          <p:stCondLst>
                                            <p:cond delay="0"/>
                                          </p:stCondLst>
                                        </p:cTn>
                                        <p:tgtEl>
                                          <p:spTgt spid="169"/>
                                        </p:tgtEl>
                                        <p:attrNameLst>
                                          <p:attrName>style.visibility</p:attrName>
                                        </p:attrNameLst>
                                      </p:cBhvr>
                                      <p:to>
                                        <p:strVal val="visible"/>
                                      </p:to>
                                    </p:set>
                                    <p:anim calcmode="lin" valueType="num">
                                      <p:cBhvr>
                                        <p:cTn id="330" dur="1000" fill="hold"/>
                                        <p:tgtEl>
                                          <p:spTgt spid="169"/>
                                        </p:tgtEl>
                                        <p:attrNameLst>
                                          <p:attrName>ppt_w</p:attrName>
                                        </p:attrNameLst>
                                      </p:cBhvr>
                                      <p:tavLst>
                                        <p:tav tm="0">
                                          <p:val>
                                            <p:strVal val="#ppt_w*0.70"/>
                                          </p:val>
                                        </p:tav>
                                        <p:tav tm="100000">
                                          <p:val>
                                            <p:strVal val="#ppt_w"/>
                                          </p:val>
                                        </p:tav>
                                      </p:tavLst>
                                    </p:anim>
                                    <p:anim calcmode="lin" valueType="num">
                                      <p:cBhvr>
                                        <p:cTn id="331" dur="1000" fill="hold"/>
                                        <p:tgtEl>
                                          <p:spTgt spid="169"/>
                                        </p:tgtEl>
                                        <p:attrNameLst>
                                          <p:attrName>ppt_h</p:attrName>
                                        </p:attrNameLst>
                                      </p:cBhvr>
                                      <p:tavLst>
                                        <p:tav tm="0">
                                          <p:val>
                                            <p:strVal val="#ppt_h"/>
                                          </p:val>
                                        </p:tav>
                                        <p:tav tm="100000">
                                          <p:val>
                                            <p:strVal val="#ppt_h"/>
                                          </p:val>
                                        </p:tav>
                                      </p:tavLst>
                                    </p:anim>
                                    <p:animEffect transition="in" filter="fade">
                                      <p:cBhvr>
                                        <p:cTn id="332" dur="1000"/>
                                        <p:tgtEl>
                                          <p:spTgt spid="169"/>
                                        </p:tgtEl>
                                      </p:cBhvr>
                                    </p:animEffect>
                                  </p:childTnLst>
                                </p:cTn>
                              </p:par>
                              <p:par>
                                <p:cTn id="333" presetID="55" presetClass="entr" presetSubtype="0" fill="hold" grpId="0" nodeType="withEffect">
                                  <p:stCondLst>
                                    <p:cond delay="0"/>
                                  </p:stCondLst>
                                  <p:childTnLst>
                                    <p:set>
                                      <p:cBhvr>
                                        <p:cTn id="334" dur="1" fill="hold">
                                          <p:stCondLst>
                                            <p:cond delay="0"/>
                                          </p:stCondLst>
                                        </p:cTn>
                                        <p:tgtEl>
                                          <p:spTgt spid="171"/>
                                        </p:tgtEl>
                                        <p:attrNameLst>
                                          <p:attrName>style.visibility</p:attrName>
                                        </p:attrNameLst>
                                      </p:cBhvr>
                                      <p:to>
                                        <p:strVal val="visible"/>
                                      </p:to>
                                    </p:set>
                                    <p:anim calcmode="lin" valueType="num">
                                      <p:cBhvr>
                                        <p:cTn id="335" dur="1000" fill="hold"/>
                                        <p:tgtEl>
                                          <p:spTgt spid="171"/>
                                        </p:tgtEl>
                                        <p:attrNameLst>
                                          <p:attrName>ppt_w</p:attrName>
                                        </p:attrNameLst>
                                      </p:cBhvr>
                                      <p:tavLst>
                                        <p:tav tm="0">
                                          <p:val>
                                            <p:strVal val="#ppt_w*0.70"/>
                                          </p:val>
                                        </p:tav>
                                        <p:tav tm="100000">
                                          <p:val>
                                            <p:strVal val="#ppt_w"/>
                                          </p:val>
                                        </p:tav>
                                      </p:tavLst>
                                    </p:anim>
                                    <p:anim calcmode="lin" valueType="num">
                                      <p:cBhvr>
                                        <p:cTn id="336" dur="1000" fill="hold"/>
                                        <p:tgtEl>
                                          <p:spTgt spid="171"/>
                                        </p:tgtEl>
                                        <p:attrNameLst>
                                          <p:attrName>ppt_h</p:attrName>
                                        </p:attrNameLst>
                                      </p:cBhvr>
                                      <p:tavLst>
                                        <p:tav tm="0">
                                          <p:val>
                                            <p:strVal val="#ppt_h"/>
                                          </p:val>
                                        </p:tav>
                                        <p:tav tm="100000">
                                          <p:val>
                                            <p:strVal val="#ppt_h"/>
                                          </p:val>
                                        </p:tav>
                                      </p:tavLst>
                                    </p:anim>
                                    <p:animEffect transition="in" filter="fade">
                                      <p:cBhvr>
                                        <p:cTn id="337" dur="1000"/>
                                        <p:tgtEl>
                                          <p:spTgt spid="171"/>
                                        </p:tgtEl>
                                      </p:cBhvr>
                                    </p:animEffect>
                                  </p:childTnLst>
                                </p:cTn>
                              </p:par>
                              <p:par>
                                <p:cTn id="338" presetID="55" presetClass="entr" presetSubtype="0" fill="hold" grpId="0" nodeType="withEffect">
                                  <p:stCondLst>
                                    <p:cond delay="0"/>
                                  </p:stCondLst>
                                  <p:childTnLst>
                                    <p:set>
                                      <p:cBhvr>
                                        <p:cTn id="339" dur="1" fill="hold">
                                          <p:stCondLst>
                                            <p:cond delay="0"/>
                                          </p:stCondLst>
                                        </p:cTn>
                                        <p:tgtEl>
                                          <p:spTgt spid="173"/>
                                        </p:tgtEl>
                                        <p:attrNameLst>
                                          <p:attrName>style.visibility</p:attrName>
                                        </p:attrNameLst>
                                      </p:cBhvr>
                                      <p:to>
                                        <p:strVal val="visible"/>
                                      </p:to>
                                    </p:set>
                                    <p:anim calcmode="lin" valueType="num">
                                      <p:cBhvr>
                                        <p:cTn id="340" dur="1000" fill="hold"/>
                                        <p:tgtEl>
                                          <p:spTgt spid="173"/>
                                        </p:tgtEl>
                                        <p:attrNameLst>
                                          <p:attrName>ppt_w</p:attrName>
                                        </p:attrNameLst>
                                      </p:cBhvr>
                                      <p:tavLst>
                                        <p:tav tm="0">
                                          <p:val>
                                            <p:strVal val="#ppt_w*0.70"/>
                                          </p:val>
                                        </p:tav>
                                        <p:tav tm="100000">
                                          <p:val>
                                            <p:strVal val="#ppt_w"/>
                                          </p:val>
                                        </p:tav>
                                      </p:tavLst>
                                    </p:anim>
                                    <p:anim calcmode="lin" valueType="num">
                                      <p:cBhvr>
                                        <p:cTn id="341" dur="1000" fill="hold"/>
                                        <p:tgtEl>
                                          <p:spTgt spid="173"/>
                                        </p:tgtEl>
                                        <p:attrNameLst>
                                          <p:attrName>ppt_h</p:attrName>
                                        </p:attrNameLst>
                                      </p:cBhvr>
                                      <p:tavLst>
                                        <p:tav tm="0">
                                          <p:val>
                                            <p:strVal val="#ppt_h"/>
                                          </p:val>
                                        </p:tav>
                                        <p:tav tm="100000">
                                          <p:val>
                                            <p:strVal val="#ppt_h"/>
                                          </p:val>
                                        </p:tav>
                                      </p:tavLst>
                                    </p:anim>
                                    <p:animEffect transition="in" filter="fade">
                                      <p:cBhvr>
                                        <p:cTn id="342" dur="1000"/>
                                        <p:tgtEl>
                                          <p:spTgt spid="173"/>
                                        </p:tgtEl>
                                      </p:cBhvr>
                                    </p:animEffect>
                                  </p:childTnLst>
                                </p:cTn>
                              </p:par>
                              <p:par>
                                <p:cTn id="343" presetID="55" presetClass="entr" presetSubtype="0" fill="hold" grpId="0" nodeType="withEffect">
                                  <p:stCondLst>
                                    <p:cond delay="0"/>
                                  </p:stCondLst>
                                  <p:childTnLst>
                                    <p:set>
                                      <p:cBhvr>
                                        <p:cTn id="344" dur="1" fill="hold">
                                          <p:stCondLst>
                                            <p:cond delay="0"/>
                                          </p:stCondLst>
                                        </p:cTn>
                                        <p:tgtEl>
                                          <p:spTgt spid="174"/>
                                        </p:tgtEl>
                                        <p:attrNameLst>
                                          <p:attrName>style.visibility</p:attrName>
                                        </p:attrNameLst>
                                      </p:cBhvr>
                                      <p:to>
                                        <p:strVal val="visible"/>
                                      </p:to>
                                    </p:set>
                                    <p:anim calcmode="lin" valueType="num">
                                      <p:cBhvr>
                                        <p:cTn id="345" dur="1000" fill="hold"/>
                                        <p:tgtEl>
                                          <p:spTgt spid="174"/>
                                        </p:tgtEl>
                                        <p:attrNameLst>
                                          <p:attrName>ppt_w</p:attrName>
                                        </p:attrNameLst>
                                      </p:cBhvr>
                                      <p:tavLst>
                                        <p:tav tm="0">
                                          <p:val>
                                            <p:strVal val="#ppt_w*0.70"/>
                                          </p:val>
                                        </p:tav>
                                        <p:tav tm="100000">
                                          <p:val>
                                            <p:strVal val="#ppt_w"/>
                                          </p:val>
                                        </p:tav>
                                      </p:tavLst>
                                    </p:anim>
                                    <p:anim calcmode="lin" valueType="num">
                                      <p:cBhvr>
                                        <p:cTn id="346" dur="1000" fill="hold"/>
                                        <p:tgtEl>
                                          <p:spTgt spid="174"/>
                                        </p:tgtEl>
                                        <p:attrNameLst>
                                          <p:attrName>ppt_h</p:attrName>
                                        </p:attrNameLst>
                                      </p:cBhvr>
                                      <p:tavLst>
                                        <p:tav tm="0">
                                          <p:val>
                                            <p:strVal val="#ppt_h"/>
                                          </p:val>
                                        </p:tav>
                                        <p:tav tm="100000">
                                          <p:val>
                                            <p:strVal val="#ppt_h"/>
                                          </p:val>
                                        </p:tav>
                                      </p:tavLst>
                                    </p:anim>
                                    <p:animEffect transition="in" filter="fade">
                                      <p:cBhvr>
                                        <p:cTn id="347" dur="1000"/>
                                        <p:tgtEl>
                                          <p:spTgt spid="174"/>
                                        </p:tgtEl>
                                      </p:cBhvr>
                                    </p:animEffect>
                                  </p:childTnLst>
                                </p:cTn>
                              </p:par>
                              <p:par>
                                <p:cTn id="348" presetID="55" presetClass="entr" presetSubtype="0" fill="hold" grpId="0" nodeType="withEffect">
                                  <p:stCondLst>
                                    <p:cond delay="0"/>
                                  </p:stCondLst>
                                  <p:childTnLst>
                                    <p:set>
                                      <p:cBhvr>
                                        <p:cTn id="349" dur="1" fill="hold">
                                          <p:stCondLst>
                                            <p:cond delay="0"/>
                                          </p:stCondLst>
                                        </p:cTn>
                                        <p:tgtEl>
                                          <p:spTgt spid="175"/>
                                        </p:tgtEl>
                                        <p:attrNameLst>
                                          <p:attrName>style.visibility</p:attrName>
                                        </p:attrNameLst>
                                      </p:cBhvr>
                                      <p:to>
                                        <p:strVal val="visible"/>
                                      </p:to>
                                    </p:set>
                                    <p:anim calcmode="lin" valueType="num">
                                      <p:cBhvr>
                                        <p:cTn id="350" dur="1000" fill="hold"/>
                                        <p:tgtEl>
                                          <p:spTgt spid="175"/>
                                        </p:tgtEl>
                                        <p:attrNameLst>
                                          <p:attrName>ppt_w</p:attrName>
                                        </p:attrNameLst>
                                      </p:cBhvr>
                                      <p:tavLst>
                                        <p:tav tm="0">
                                          <p:val>
                                            <p:strVal val="#ppt_w*0.70"/>
                                          </p:val>
                                        </p:tav>
                                        <p:tav tm="100000">
                                          <p:val>
                                            <p:strVal val="#ppt_w"/>
                                          </p:val>
                                        </p:tav>
                                      </p:tavLst>
                                    </p:anim>
                                    <p:anim calcmode="lin" valueType="num">
                                      <p:cBhvr>
                                        <p:cTn id="351" dur="1000" fill="hold"/>
                                        <p:tgtEl>
                                          <p:spTgt spid="175"/>
                                        </p:tgtEl>
                                        <p:attrNameLst>
                                          <p:attrName>ppt_h</p:attrName>
                                        </p:attrNameLst>
                                      </p:cBhvr>
                                      <p:tavLst>
                                        <p:tav tm="0">
                                          <p:val>
                                            <p:strVal val="#ppt_h"/>
                                          </p:val>
                                        </p:tav>
                                        <p:tav tm="100000">
                                          <p:val>
                                            <p:strVal val="#ppt_h"/>
                                          </p:val>
                                        </p:tav>
                                      </p:tavLst>
                                    </p:anim>
                                    <p:animEffect transition="in" filter="fade">
                                      <p:cBhvr>
                                        <p:cTn id="352" dur="1000"/>
                                        <p:tgtEl>
                                          <p:spTgt spid="175"/>
                                        </p:tgtEl>
                                      </p:cBhvr>
                                    </p:animEffect>
                                  </p:childTnLst>
                                </p:cTn>
                              </p:par>
                              <p:par>
                                <p:cTn id="353" presetID="55" presetClass="entr" presetSubtype="0" fill="hold" grpId="0" nodeType="withEffect">
                                  <p:stCondLst>
                                    <p:cond delay="0"/>
                                  </p:stCondLst>
                                  <p:childTnLst>
                                    <p:set>
                                      <p:cBhvr>
                                        <p:cTn id="354" dur="1" fill="hold">
                                          <p:stCondLst>
                                            <p:cond delay="0"/>
                                          </p:stCondLst>
                                        </p:cTn>
                                        <p:tgtEl>
                                          <p:spTgt spid="176"/>
                                        </p:tgtEl>
                                        <p:attrNameLst>
                                          <p:attrName>style.visibility</p:attrName>
                                        </p:attrNameLst>
                                      </p:cBhvr>
                                      <p:to>
                                        <p:strVal val="visible"/>
                                      </p:to>
                                    </p:set>
                                    <p:anim calcmode="lin" valueType="num">
                                      <p:cBhvr>
                                        <p:cTn id="355" dur="1000" fill="hold"/>
                                        <p:tgtEl>
                                          <p:spTgt spid="176"/>
                                        </p:tgtEl>
                                        <p:attrNameLst>
                                          <p:attrName>ppt_w</p:attrName>
                                        </p:attrNameLst>
                                      </p:cBhvr>
                                      <p:tavLst>
                                        <p:tav tm="0">
                                          <p:val>
                                            <p:strVal val="#ppt_w*0.70"/>
                                          </p:val>
                                        </p:tav>
                                        <p:tav tm="100000">
                                          <p:val>
                                            <p:strVal val="#ppt_w"/>
                                          </p:val>
                                        </p:tav>
                                      </p:tavLst>
                                    </p:anim>
                                    <p:anim calcmode="lin" valueType="num">
                                      <p:cBhvr>
                                        <p:cTn id="356" dur="1000" fill="hold"/>
                                        <p:tgtEl>
                                          <p:spTgt spid="176"/>
                                        </p:tgtEl>
                                        <p:attrNameLst>
                                          <p:attrName>ppt_h</p:attrName>
                                        </p:attrNameLst>
                                      </p:cBhvr>
                                      <p:tavLst>
                                        <p:tav tm="0">
                                          <p:val>
                                            <p:strVal val="#ppt_h"/>
                                          </p:val>
                                        </p:tav>
                                        <p:tav tm="100000">
                                          <p:val>
                                            <p:strVal val="#ppt_h"/>
                                          </p:val>
                                        </p:tav>
                                      </p:tavLst>
                                    </p:anim>
                                    <p:animEffect transition="in" filter="fade">
                                      <p:cBhvr>
                                        <p:cTn id="357" dur="1000"/>
                                        <p:tgtEl>
                                          <p:spTgt spid="176"/>
                                        </p:tgtEl>
                                      </p:cBhvr>
                                    </p:animEffect>
                                  </p:childTnLst>
                                </p:cTn>
                              </p:par>
                              <p:par>
                                <p:cTn id="358" presetID="55" presetClass="entr" presetSubtype="0" fill="hold" grpId="0" nodeType="withEffect">
                                  <p:stCondLst>
                                    <p:cond delay="0"/>
                                  </p:stCondLst>
                                  <p:childTnLst>
                                    <p:set>
                                      <p:cBhvr>
                                        <p:cTn id="359" dur="1" fill="hold">
                                          <p:stCondLst>
                                            <p:cond delay="0"/>
                                          </p:stCondLst>
                                        </p:cTn>
                                        <p:tgtEl>
                                          <p:spTgt spid="177"/>
                                        </p:tgtEl>
                                        <p:attrNameLst>
                                          <p:attrName>style.visibility</p:attrName>
                                        </p:attrNameLst>
                                      </p:cBhvr>
                                      <p:to>
                                        <p:strVal val="visible"/>
                                      </p:to>
                                    </p:set>
                                    <p:anim calcmode="lin" valueType="num">
                                      <p:cBhvr>
                                        <p:cTn id="360" dur="1000" fill="hold"/>
                                        <p:tgtEl>
                                          <p:spTgt spid="177"/>
                                        </p:tgtEl>
                                        <p:attrNameLst>
                                          <p:attrName>ppt_w</p:attrName>
                                        </p:attrNameLst>
                                      </p:cBhvr>
                                      <p:tavLst>
                                        <p:tav tm="0">
                                          <p:val>
                                            <p:strVal val="#ppt_w*0.70"/>
                                          </p:val>
                                        </p:tav>
                                        <p:tav tm="100000">
                                          <p:val>
                                            <p:strVal val="#ppt_w"/>
                                          </p:val>
                                        </p:tav>
                                      </p:tavLst>
                                    </p:anim>
                                    <p:anim calcmode="lin" valueType="num">
                                      <p:cBhvr>
                                        <p:cTn id="361" dur="1000" fill="hold"/>
                                        <p:tgtEl>
                                          <p:spTgt spid="177"/>
                                        </p:tgtEl>
                                        <p:attrNameLst>
                                          <p:attrName>ppt_h</p:attrName>
                                        </p:attrNameLst>
                                      </p:cBhvr>
                                      <p:tavLst>
                                        <p:tav tm="0">
                                          <p:val>
                                            <p:strVal val="#ppt_h"/>
                                          </p:val>
                                        </p:tav>
                                        <p:tav tm="100000">
                                          <p:val>
                                            <p:strVal val="#ppt_h"/>
                                          </p:val>
                                        </p:tav>
                                      </p:tavLst>
                                    </p:anim>
                                    <p:animEffect transition="in" filter="fade">
                                      <p:cBhvr>
                                        <p:cTn id="362" dur="1000"/>
                                        <p:tgtEl>
                                          <p:spTgt spid="177"/>
                                        </p:tgtEl>
                                      </p:cBhvr>
                                    </p:animEffect>
                                  </p:childTnLst>
                                </p:cTn>
                              </p:par>
                              <p:par>
                                <p:cTn id="363" presetID="49" presetClass="entr" presetSubtype="0" decel="100000" fill="hold" nodeType="withEffect">
                                  <p:stCondLst>
                                    <p:cond delay="0"/>
                                  </p:stCondLst>
                                  <p:childTnLst>
                                    <p:set>
                                      <p:cBhvr>
                                        <p:cTn id="364" dur="1" fill="hold">
                                          <p:stCondLst>
                                            <p:cond delay="0"/>
                                          </p:stCondLst>
                                        </p:cTn>
                                        <p:tgtEl>
                                          <p:spTgt spid="179"/>
                                        </p:tgtEl>
                                        <p:attrNameLst>
                                          <p:attrName>style.visibility</p:attrName>
                                        </p:attrNameLst>
                                      </p:cBhvr>
                                      <p:to>
                                        <p:strVal val="visible"/>
                                      </p:to>
                                    </p:set>
                                    <p:anim calcmode="lin" valueType="num">
                                      <p:cBhvr>
                                        <p:cTn id="365" dur="500" fill="hold"/>
                                        <p:tgtEl>
                                          <p:spTgt spid="179"/>
                                        </p:tgtEl>
                                        <p:attrNameLst>
                                          <p:attrName>ppt_w</p:attrName>
                                        </p:attrNameLst>
                                      </p:cBhvr>
                                      <p:tavLst>
                                        <p:tav tm="0">
                                          <p:val>
                                            <p:fltVal val="0"/>
                                          </p:val>
                                        </p:tav>
                                        <p:tav tm="100000">
                                          <p:val>
                                            <p:strVal val="#ppt_w"/>
                                          </p:val>
                                        </p:tav>
                                      </p:tavLst>
                                    </p:anim>
                                    <p:anim calcmode="lin" valueType="num">
                                      <p:cBhvr>
                                        <p:cTn id="366" dur="500" fill="hold"/>
                                        <p:tgtEl>
                                          <p:spTgt spid="179"/>
                                        </p:tgtEl>
                                        <p:attrNameLst>
                                          <p:attrName>ppt_h</p:attrName>
                                        </p:attrNameLst>
                                      </p:cBhvr>
                                      <p:tavLst>
                                        <p:tav tm="0">
                                          <p:val>
                                            <p:fltVal val="0"/>
                                          </p:val>
                                        </p:tav>
                                        <p:tav tm="100000">
                                          <p:val>
                                            <p:strVal val="#ppt_h"/>
                                          </p:val>
                                        </p:tav>
                                      </p:tavLst>
                                    </p:anim>
                                    <p:anim calcmode="lin" valueType="num">
                                      <p:cBhvr>
                                        <p:cTn id="367" dur="500" fill="hold"/>
                                        <p:tgtEl>
                                          <p:spTgt spid="179"/>
                                        </p:tgtEl>
                                        <p:attrNameLst>
                                          <p:attrName>style.rotation</p:attrName>
                                        </p:attrNameLst>
                                      </p:cBhvr>
                                      <p:tavLst>
                                        <p:tav tm="0">
                                          <p:val>
                                            <p:fltVal val="360"/>
                                          </p:val>
                                        </p:tav>
                                        <p:tav tm="100000">
                                          <p:val>
                                            <p:fltVal val="0"/>
                                          </p:val>
                                        </p:tav>
                                      </p:tavLst>
                                    </p:anim>
                                    <p:animEffect transition="in" filter="fade">
                                      <p:cBhvr>
                                        <p:cTn id="368" dur="500"/>
                                        <p:tgtEl>
                                          <p:spTgt spid="179"/>
                                        </p:tgtEl>
                                      </p:cBhvr>
                                    </p:animEffect>
                                  </p:childTnLst>
                                </p:cTn>
                              </p:par>
                              <p:par>
                                <p:cTn id="369" presetID="49" presetClass="entr" presetSubtype="0" decel="100000" fill="hold" nodeType="withEffect">
                                  <p:stCondLst>
                                    <p:cond delay="0"/>
                                  </p:stCondLst>
                                  <p:childTnLst>
                                    <p:set>
                                      <p:cBhvr>
                                        <p:cTn id="370" dur="1" fill="hold">
                                          <p:stCondLst>
                                            <p:cond delay="0"/>
                                          </p:stCondLst>
                                        </p:cTn>
                                        <p:tgtEl>
                                          <p:spTgt spid="180"/>
                                        </p:tgtEl>
                                        <p:attrNameLst>
                                          <p:attrName>style.visibility</p:attrName>
                                        </p:attrNameLst>
                                      </p:cBhvr>
                                      <p:to>
                                        <p:strVal val="visible"/>
                                      </p:to>
                                    </p:set>
                                    <p:anim calcmode="lin" valueType="num">
                                      <p:cBhvr>
                                        <p:cTn id="371" dur="500" fill="hold"/>
                                        <p:tgtEl>
                                          <p:spTgt spid="180"/>
                                        </p:tgtEl>
                                        <p:attrNameLst>
                                          <p:attrName>ppt_w</p:attrName>
                                        </p:attrNameLst>
                                      </p:cBhvr>
                                      <p:tavLst>
                                        <p:tav tm="0">
                                          <p:val>
                                            <p:fltVal val="0"/>
                                          </p:val>
                                        </p:tav>
                                        <p:tav tm="100000">
                                          <p:val>
                                            <p:strVal val="#ppt_w"/>
                                          </p:val>
                                        </p:tav>
                                      </p:tavLst>
                                    </p:anim>
                                    <p:anim calcmode="lin" valueType="num">
                                      <p:cBhvr>
                                        <p:cTn id="372" dur="500" fill="hold"/>
                                        <p:tgtEl>
                                          <p:spTgt spid="180"/>
                                        </p:tgtEl>
                                        <p:attrNameLst>
                                          <p:attrName>ppt_h</p:attrName>
                                        </p:attrNameLst>
                                      </p:cBhvr>
                                      <p:tavLst>
                                        <p:tav tm="0">
                                          <p:val>
                                            <p:fltVal val="0"/>
                                          </p:val>
                                        </p:tav>
                                        <p:tav tm="100000">
                                          <p:val>
                                            <p:strVal val="#ppt_h"/>
                                          </p:val>
                                        </p:tav>
                                      </p:tavLst>
                                    </p:anim>
                                    <p:anim calcmode="lin" valueType="num">
                                      <p:cBhvr>
                                        <p:cTn id="373" dur="500" fill="hold"/>
                                        <p:tgtEl>
                                          <p:spTgt spid="180"/>
                                        </p:tgtEl>
                                        <p:attrNameLst>
                                          <p:attrName>style.rotation</p:attrName>
                                        </p:attrNameLst>
                                      </p:cBhvr>
                                      <p:tavLst>
                                        <p:tav tm="0">
                                          <p:val>
                                            <p:fltVal val="360"/>
                                          </p:val>
                                        </p:tav>
                                        <p:tav tm="100000">
                                          <p:val>
                                            <p:fltVal val="0"/>
                                          </p:val>
                                        </p:tav>
                                      </p:tavLst>
                                    </p:anim>
                                    <p:animEffect transition="in" filter="fade">
                                      <p:cBhvr>
                                        <p:cTn id="374" dur="500"/>
                                        <p:tgtEl>
                                          <p:spTgt spid="180"/>
                                        </p:tgtEl>
                                      </p:cBhvr>
                                    </p:animEffect>
                                  </p:childTnLst>
                                </p:cTn>
                              </p:par>
                              <p:par>
                                <p:cTn id="375" presetID="49" presetClass="entr" presetSubtype="0" decel="100000" fill="hold" nodeType="withEffect">
                                  <p:stCondLst>
                                    <p:cond delay="0"/>
                                  </p:stCondLst>
                                  <p:childTnLst>
                                    <p:set>
                                      <p:cBhvr>
                                        <p:cTn id="376" dur="1" fill="hold">
                                          <p:stCondLst>
                                            <p:cond delay="0"/>
                                          </p:stCondLst>
                                        </p:cTn>
                                        <p:tgtEl>
                                          <p:spTgt spid="181"/>
                                        </p:tgtEl>
                                        <p:attrNameLst>
                                          <p:attrName>style.visibility</p:attrName>
                                        </p:attrNameLst>
                                      </p:cBhvr>
                                      <p:to>
                                        <p:strVal val="visible"/>
                                      </p:to>
                                    </p:set>
                                    <p:anim calcmode="lin" valueType="num">
                                      <p:cBhvr>
                                        <p:cTn id="377" dur="500" fill="hold"/>
                                        <p:tgtEl>
                                          <p:spTgt spid="181"/>
                                        </p:tgtEl>
                                        <p:attrNameLst>
                                          <p:attrName>ppt_w</p:attrName>
                                        </p:attrNameLst>
                                      </p:cBhvr>
                                      <p:tavLst>
                                        <p:tav tm="0">
                                          <p:val>
                                            <p:fltVal val="0"/>
                                          </p:val>
                                        </p:tav>
                                        <p:tav tm="100000">
                                          <p:val>
                                            <p:strVal val="#ppt_w"/>
                                          </p:val>
                                        </p:tav>
                                      </p:tavLst>
                                    </p:anim>
                                    <p:anim calcmode="lin" valueType="num">
                                      <p:cBhvr>
                                        <p:cTn id="378" dur="500" fill="hold"/>
                                        <p:tgtEl>
                                          <p:spTgt spid="181"/>
                                        </p:tgtEl>
                                        <p:attrNameLst>
                                          <p:attrName>ppt_h</p:attrName>
                                        </p:attrNameLst>
                                      </p:cBhvr>
                                      <p:tavLst>
                                        <p:tav tm="0">
                                          <p:val>
                                            <p:fltVal val="0"/>
                                          </p:val>
                                        </p:tav>
                                        <p:tav tm="100000">
                                          <p:val>
                                            <p:strVal val="#ppt_h"/>
                                          </p:val>
                                        </p:tav>
                                      </p:tavLst>
                                    </p:anim>
                                    <p:anim calcmode="lin" valueType="num">
                                      <p:cBhvr>
                                        <p:cTn id="379" dur="500" fill="hold"/>
                                        <p:tgtEl>
                                          <p:spTgt spid="181"/>
                                        </p:tgtEl>
                                        <p:attrNameLst>
                                          <p:attrName>style.rotation</p:attrName>
                                        </p:attrNameLst>
                                      </p:cBhvr>
                                      <p:tavLst>
                                        <p:tav tm="0">
                                          <p:val>
                                            <p:fltVal val="360"/>
                                          </p:val>
                                        </p:tav>
                                        <p:tav tm="100000">
                                          <p:val>
                                            <p:fltVal val="0"/>
                                          </p:val>
                                        </p:tav>
                                      </p:tavLst>
                                    </p:anim>
                                    <p:animEffect transition="in" filter="fade">
                                      <p:cBhvr>
                                        <p:cTn id="380" dur="500"/>
                                        <p:tgtEl>
                                          <p:spTgt spid="181"/>
                                        </p:tgtEl>
                                      </p:cBhvr>
                                    </p:animEffect>
                                  </p:childTnLst>
                                </p:cTn>
                              </p:par>
                              <p:par>
                                <p:cTn id="381" presetID="49" presetClass="entr" presetSubtype="0" decel="100000" fill="hold" nodeType="withEffect">
                                  <p:stCondLst>
                                    <p:cond delay="0"/>
                                  </p:stCondLst>
                                  <p:childTnLst>
                                    <p:set>
                                      <p:cBhvr>
                                        <p:cTn id="382" dur="1" fill="hold">
                                          <p:stCondLst>
                                            <p:cond delay="0"/>
                                          </p:stCondLst>
                                        </p:cTn>
                                        <p:tgtEl>
                                          <p:spTgt spid="182"/>
                                        </p:tgtEl>
                                        <p:attrNameLst>
                                          <p:attrName>style.visibility</p:attrName>
                                        </p:attrNameLst>
                                      </p:cBhvr>
                                      <p:to>
                                        <p:strVal val="visible"/>
                                      </p:to>
                                    </p:set>
                                    <p:anim calcmode="lin" valueType="num">
                                      <p:cBhvr>
                                        <p:cTn id="383" dur="500" fill="hold"/>
                                        <p:tgtEl>
                                          <p:spTgt spid="182"/>
                                        </p:tgtEl>
                                        <p:attrNameLst>
                                          <p:attrName>ppt_w</p:attrName>
                                        </p:attrNameLst>
                                      </p:cBhvr>
                                      <p:tavLst>
                                        <p:tav tm="0">
                                          <p:val>
                                            <p:fltVal val="0"/>
                                          </p:val>
                                        </p:tav>
                                        <p:tav tm="100000">
                                          <p:val>
                                            <p:strVal val="#ppt_w"/>
                                          </p:val>
                                        </p:tav>
                                      </p:tavLst>
                                    </p:anim>
                                    <p:anim calcmode="lin" valueType="num">
                                      <p:cBhvr>
                                        <p:cTn id="384" dur="500" fill="hold"/>
                                        <p:tgtEl>
                                          <p:spTgt spid="182"/>
                                        </p:tgtEl>
                                        <p:attrNameLst>
                                          <p:attrName>ppt_h</p:attrName>
                                        </p:attrNameLst>
                                      </p:cBhvr>
                                      <p:tavLst>
                                        <p:tav tm="0">
                                          <p:val>
                                            <p:fltVal val="0"/>
                                          </p:val>
                                        </p:tav>
                                        <p:tav tm="100000">
                                          <p:val>
                                            <p:strVal val="#ppt_h"/>
                                          </p:val>
                                        </p:tav>
                                      </p:tavLst>
                                    </p:anim>
                                    <p:anim calcmode="lin" valueType="num">
                                      <p:cBhvr>
                                        <p:cTn id="385" dur="500" fill="hold"/>
                                        <p:tgtEl>
                                          <p:spTgt spid="182"/>
                                        </p:tgtEl>
                                        <p:attrNameLst>
                                          <p:attrName>style.rotation</p:attrName>
                                        </p:attrNameLst>
                                      </p:cBhvr>
                                      <p:tavLst>
                                        <p:tav tm="0">
                                          <p:val>
                                            <p:fltVal val="360"/>
                                          </p:val>
                                        </p:tav>
                                        <p:tav tm="100000">
                                          <p:val>
                                            <p:fltVal val="0"/>
                                          </p:val>
                                        </p:tav>
                                      </p:tavLst>
                                    </p:anim>
                                    <p:animEffect transition="in" filter="fade">
                                      <p:cBhvr>
                                        <p:cTn id="386" dur="500"/>
                                        <p:tgtEl>
                                          <p:spTgt spid="182"/>
                                        </p:tgtEl>
                                      </p:cBhvr>
                                    </p:animEffect>
                                  </p:childTnLst>
                                </p:cTn>
                              </p:par>
                            </p:childTnLst>
                          </p:cTn>
                        </p:par>
                        <p:par>
                          <p:cTn id="387" fill="hold">
                            <p:stCondLst>
                              <p:cond delay="1500"/>
                            </p:stCondLst>
                            <p:childTnLst>
                              <p:par>
                                <p:cTn id="388" presetID="55" presetClass="entr" presetSubtype="0" fill="hold" grpId="0" nodeType="afterEffect">
                                  <p:stCondLst>
                                    <p:cond delay="0"/>
                                  </p:stCondLst>
                                  <p:childTnLst>
                                    <p:set>
                                      <p:cBhvr>
                                        <p:cTn id="389" dur="1" fill="hold">
                                          <p:stCondLst>
                                            <p:cond delay="0"/>
                                          </p:stCondLst>
                                        </p:cTn>
                                        <p:tgtEl>
                                          <p:spTgt spid="183"/>
                                        </p:tgtEl>
                                        <p:attrNameLst>
                                          <p:attrName>style.visibility</p:attrName>
                                        </p:attrNameLst>
                                      </p:cBhvr>
                                      <p:to>
                                        <p:strVal val="visible"/>
                                      </p:to>
                                    </p:set>
                                    <p:anim calcmode="lin" valueType="num">
                                      <p:cBhvr>
                                        <p:cTn id="390" dur="1000" fill="hold"/>
                                        <p:tgtEl>
                                          <p:spTgt spid="183"/>
                                        </p:tgtEl>
                                        <p:attrNameLst>
                                          <p:attrName>ppt_w</p:attrName>
                                        </p:attrNameLst>
                                      </p:cBhvr>
                                      <p:tavLst>
                                        <p:tav tm="0">
                                          <p:val>
                                            <p:strVal val="#ppt_w*0.70"/>
                                          </p:val>
                                        </p:tav>
                                        <p:tav tm="100000">
                                          <p:val>
                                            <p:strVal val="#ppt_w"/>
                                          </p:val>
                                        </p:tav>
                                      </p:tavLst>
                                    </p:anim>
                                    <p:anim calcmode="lin" valueType="num">
                                      <p:cBhvr>
                                        <p:cTn id="391" dur="1000" fill="hold"/>
                                        <p:tgtEl>
                                          <p:spTgt spid="183"/>
                                        </p:tgtEl>
                                        <p:attrNameLst>
                                          <p:attrName>ppt_h</p:attrName>
                                        </p:attrNameLst>
                                      </p:cBhvr>
                                      <p:tavLst>
                                        <p:tav tm="0">
                                          <p:val>
                                            <p:strVal val="#ppt_h"/>
                                          </p:val>
                                        </p:tav>
                                        <p:tav tm="100000">
                                          <p:val>
                                            <p:strVal val="#ppt_h"/>
                                          </p:val>
                                        </p:tav>
                                      </p:tavLst>
                                    </p:anim>
                                    <p:animEffect transition="in" filter="fade">
                                      <p:cBhvr>
                                        <p:cTn id="392" dur="1000"/>
                                        <p:tgtEl>
                                          <p:spTgt spid="183"/>
                                        </p:tgtEl>
                                      </p:cBhvr>
                                    </p:animEffect>
                                  </p:childTnLst>
                                </p:cTn>
                              </p:par>
                            </p:childTnLst>
                          </p:cTn>
                        </p:par>
                        <p:par>
                          <p:cTn id="393" fill="hold">
                            <p:stCondLst>
                              <p:cond delay="2500"/>
                            </p:stCondLst>
                            <p:childTnLst>
                              <p:par>
                                <p:cTn id="394" presetID="49" presetClass="entr" presetSubtype="0" decel="100000" fill="hold" nodeType="afterEffect">
                                  <p:stCondLst>
                                    <p:cond delay="0"/>
                                  </p:stCondLst>
                                  <p:childTnLst>
                                    <p:set>
                                      <p:cBhvr>
                                        <p:cTn id="395" dur="1" fill="hold">
                                          <p:stCondLst>
                                            <p:cond delay="0"/>
                                          </p:stCondLst>
                                        </p:cTn>
                                        <p:tgtEl>
                                          <p:spTgt spid="184"/>
                                        </p:tgtEl>
                                        <p:attrNameLst>
                                          <p:attrName>style.visibility</p:attrName>
                                        </p:attrNameLst>
                                      </p:cBhvr>
                                      <p:to>
                                        <p:strVal val="visible"/>
                                      </p:to>
                                    </p:set>
                                    <p:anim calcmode="lin" valueType="num">
                                      <p:cBhvr>
                                        <p:cTn id="396" dur="500" fill="hold"/>
                                        <p:tgtEl>
                                          <p:spTgt spid="184"/>
                                        </p:tgtEl>
                                        <p:attrNameLst>
                                          <p:attrName>ppt_w</p:attrName>
                                        </p:attrNameLst>
                                      </p:cBhvr>
                                      <p:tavLst>
                                        <p:tav tm="0">
                                          <p:val>
                                            <p:fltVal val="0"/>
                                          </p:val>
                                        </p:tav>
                                        <p:tav tm="100000">
                                          <p:val>
                                            <p:strVal val="#ppt_w"/>
                                          </p:val>
                                        </p:tav>
                                      </p:tavLst>
                                    </p:anim>
                                    <p:anim calcmode="lin" valueType="num">
                                      <p:cBhvr>
                                        <p:cTn id="397" dur="500" fill="hold"/>
                                        <p:tgtEl>
                                          <p:spTgt spid="184"/>
                                        </p:tgtEl>
                                        <p:attrNameLst>
                                          <p:attrName>ppt_h</p:attrName>
                                        </p:attrNameLst>
                                      </p:cBhvr>
                                      <p:tavLst>
                                        <p:tav tm="0">
                                          <p:val>
                                            <p:fltVal val="0"/>
                                          </p:val>
                                        </p:tav>
                                        <p:tav tm="100000">
                                          <p:val>
                                            <p:strVal val="#ppt_h"/>
                                          </p:val>
                                        </p:tav>
                                      </p:tavLst>
                                    </p:anim>
                                    <p:anim calcmode="lin" valueType="num">
                                      <p:cBhvr>
                                        <p:cTn id="398" dur="500" fill="hold"/>
                                        <p:tgtEl>
                                          <p:spTgt spid="184"/>
                                        </p:tgtEl>
                                        <p:attrNameLst>
                                          <p:attrName>style.rotation</p:attrName>
                                        </p:attrNameLst>
                                      </p:cBhvr>
                                      <p:tavLst>
                                        <p:tav tm="0">
                                          <p:val>
                                            <p:fltVal val="360"/>
                                          </p:val>
                                        </p:tav>
                                        <p:tav tm="100000">
                                          <p:val>
                                            <p:fltVal val="0"/>
                                          </p:val>
                                        </p:tav>
                                      </p:tavLst>
                                    </p:anim>
                                    <p:animEffect transition="in" filter="fade">
                                      <p:cBhvr>
                                        <p:cTn id="399" dur="500"/>
                                        <p:tgtEl>
                                          <p:spTgt spid="184"/>
                                        </p:tgtEl>
                                      </p:cBhvr>
                                    </p:animEffect>
                                  </p:childTnLst>
                                </p:cTn>
                              </p:par>
                              <p:par>
                                <p:cTn id="400" presetID="49" presetClass="entr" presetSubtype="0" decel="100000" fill="hold" nodeType="withEffect">
                                  <p:stCondLst>
                                    <p:cond delay="0"/>
                                  </p:stCondLst>
                                  <p:childTnLst>
                                    <p:set>
                                      <p:cBhvr>
                                        <p:cTn id="401" dur="1" fill="hold">
                                          <p:stCondLst>
                                            <p:cond delay="0"/>
                                          </p:stCondLst>
                                        </p:cTn>
                                        <p:tgtEl>
                                          <p:spTgt spid="185"/>
                                        </p:tgtEl>
                                        <p:attrNameLst>
                                          <p:attrName>style.visibility</p:attrName>
                                        </p:attrNameLst>
                                      </p:cBhvr>
                                      <p:to>
                                        <p:strVal val="visible"/>
                                      </p:to>
                                    </p:set>
                                    <p:anim calcmode="lin" valueType="num">
                                      <p:cBhvr>
                                        <p:cTn id="402" dur="500" fill="hold"/>
                                        <p:tgtEl>
                                          <p:spTgt spid="185"/>
                                        </p:tgtEl>
                                        <p:attrNameLst>
                                          <p:attrName>ppt_w</p:attrName>
                                        </p:attrNameLst>
                                      </p:cBhvr>
                                      <p:tavLst>
                                        <p:tav tm="0">
                                          <p:val>
                                            <p:fltVal val="0"/>
                                          </p:val>
                                        </p:tav>
                                        <p:tav tm="100000">
                                          <p:val>
                                            <p:strVal val="#ppt_w"/>
                                          </p:val>
                                        </p:tav>
                                      </p:tavLst>
                                    </p:anim>
                                    <p:anim calcmode="lin" valueType="num">
                                      <p:cBhvr>
                                        <p:cTn id="403" dur="500" fill="hold"/>
                                        <p:tgtEl>
                                          <p:spTgt spid="185"/>
                                        </p:tgtEl>
                                        <p:attrNameLst>
                                          <p:attrName>ppt_h</p:attrName>
                                        </p:attrNameLst>
                                      </p:cBhvr>
                                      <p:tavLst>
                                        <p:tav tm="0">
                                          <p:val>
                                            <p:fltVal val="0"/>
                                          </p:val>
                                        </p:tav>
                                        <p:tav tm="100000">
                                          <p:val>
                                            <p:strVal val="#ppt_h"/>
                                          </p:val>
                                        </p:tav>
                                      </p:tavLst>
                                    </p:anim>
                                    <p:anim calcmode="lin" valueType="num">
                                      <p:cBhvr>
                                        <p:cTn id="404" dur="500" fill="hold"/>
                                        <p:tgtEl>
                                          <p:spTgt spid="185"/>
                                        </p:tgtEl>
                                        <p:attrNameLst>
                                          <p:attrName>style.rotation</p:attrName>
                                        </p:attrNameLst>
                                      </p:cBhvr>
                                      <p:tavLst>
                                        <p:tav tm="0">
                                          <p:val>
                                            <p:fltVal val="360"/>
                                          </p:val>
                                        </p:tav>
                                        <p:tav tm="100000">
                                          <p:val>
                                            <p:fltVal val="0"/>
                                          </p:val>
                                        </p:tav>
                                      </p:tavLst>
                                    </p:anim>
                                    <p:animEffect transition="in" filter="fade">
                                      <p:cBhvr>
                                        <p:cTn id="405" dur="500"/>
                                        <p:tgtEl>
                                          <p:spTgt spid="185"/>
                                        </p:tgtEl>
                                      </p:cBhvr>
                                    </p:animEffect>
                                  </p:childTnLst>
                                </p:cTn>
                              </p:par>
                              <p:par>
                                <p:cTn id="406" presetID="49" presetClass="entr" presetSubtype="0" decel="100000" fill="hold" nodeType="withEffect">
                                  <p:stCondLst>
                                    <p:cond delay="0"/>
                                  </p:stCondLst>
                                  <p:childTnLst>
                                    <p:set>
                                      <p:cBhvr>
                                        <p:cTn id="407" dur="1" fill="hold">
                                          <p:stCondLst>
                                            <p:cond delay="0"/>
                                          </p:stCondLst>
                                        </p:cTn>
                                        <p:tgtEl>
                                          <p:spTgt spid="186"/>
                                        </p:tgtEl>
                                        <p:attrNameLst>
                                          <p:attrName>style.visibility</p:attrName>
                                        </p:attrNameLst>
                                      </p:cBhvr>
                                      <p:to>
                                        <p:strVal val="visible"/>
                                      </p:to>
                                    </p:set>
                                    <p:anim calcmode="lin" valueType="num">
                                      <p:cBhvr>
                                        <p:cTn id="408" dur="500" fill="hold"/>
                                        <p:tgtEl>
                                          <p:spTgt spid="186"/>
                                        </p:tgtEl>
                                        <p:attrNameLst>
                                          <p:attrName>ppt_w</p:attrName>
                                        </p:attrNameLst>
                                      </p:cBhvr>
                                      <p:tavLst>
                                        <p:tav tm="0">
                                          <p:val>
                                            <p:fltVal val="0"/>
                                          </p:val>
                                        </p:tav>
                                        <p:tav tm="100000">
                                          <p:val>
                                            <p:strVal val="#ppt_w"/>
                                          </p:val>
                                        </p:tav>
                                      </p:tavLst>
                                    </p:anim>
                                    <p:anim calcmode="lin" valueType="num">
                                      <p:cBhvr>
                                        <p:cTn id="409" dur="500" fill="hold"/>
                                        <p:tgtEl>
                                          <p:spTgt spid="186"/>
                                        </p:tgtEl>
                                        <p:attrNameLst>
                                          <p:attrName>ppt_h</p:attrName>
                                        </p:attrNameLst>
                                      </p:cBhvr>
                                      <p:tavLst>
                                        <p:tav tm="0">
                                          <p:val>
                                            <p:fltVal val="0"/>
                                          </p:val>
                                        </p:tav>
                                        <p:tav tm="100000">
                                          <p:val>
                                            <p:strVal val="#ppt_h"/>
                                          </p:val>
                                        </p:tav>
                                      </p:tavLst>
                                    </p:anim>
                                    <p:anim calcmode="lin" valueType="num">
                                      <p:cBhvr>
                                        <p:cTn id="410" dur="500" fill="hold"/>
                                        <p:tgtEl>
                                          <p:spTgt spid="186"/>
                                        </p:tgtEl>
                                        <p:attrNameLst>
                                          <p:attrName>style.rotation</p:attrName>
                                        </p:attrNameLst>
                                      </p:cBhvr>
                                      <p:tavLst>
                                        <p:tav tm="0">
                                          <p:val>
                                            <p:fltVal val="360"/>
                                          </p:val>
                                        </p:tav>
                                        <p:tav tm="100000">
                                          <p:val>
                                            <p:fltVal val="0"/>
                                          </p:val>
                                        </p:tav>
                                      </p:tavLst>
                                    </p:anim>
                                    <p:animEffect transition="in" filter="fade">
                                      <p:cBhvr>
                                        <p:cTn id="411" dur="500"/>
                                        <p:tgtEl>
                                          <p:spTgt spid="186"/>
                                        </p:tgtEl>
                                      </p:cBhvr>
                                    </p:animEffect>
                                  </p:childTnLst>
                                </p:cTn>
                              </p:par>
                              <p:par>
                                <p:cTn id="412" presetID="49" presetClass="entr" presetSubtype="0" decel="100000" fill="hold" nodeType="withEffect">
                                  <p:stCondLst>
                                    <p:cond delay="0"/>
                                  </p:stCondLst>
                                  <p:childTnLst>
                                    <p:set>
                                      <p:cBhvr>
                                        <p:cTn id="413" dur="1" fill="hold">
                                          <p:stCondLst>
                                            <p:cond delay="0"/>
                                          </p:stCondLst>
                                        </p:cTn>
                                        <p:tgtEl>
                                          <p:spTgt spid="187"/>
                                        </p:tgtEl>
                                        <p:attrNameLst>
                                          <p:attrName>style.visibility</p:attrName>
                                        </p:attrNameLst>
                                      </p:cBhvr>
                                      <p:to>
                                        <p:strVal val="visible"/>
                                      </p:to>
                                    </p:set>
                                    <p:anim calcmode="lin" valueType="num">
                                      <p:cBhvr>
                                        <p:cTn id="414" dur="500" fill="hold"/>
                                        <p:tgtEl>
                                          <p:spTgt spid="187"/>
                                        </p:tgtEl>
                                        <p:attrNameLst>
                                          <p:attrName>ppt_w</p:attrName>
                                        </p:attrNameLst>
                                      </p:cBhvr>
                                      <p:tavLst>
                                        <p:tav tm="0">
                                          <p:val>
                                            <p:fltVal val="0"/>
                                          </p:val>
                                        </p:tav>
                                        <p:tav tm="100000">
                                          <p:val>
                                            <p:strVal val="#ppt_w"/>
                                          </p:val>
                                        </p:tav>
                                      </p:tavLst>
                                    </p:anim>
                                    <p:anim calcmode="lin" valueType="num">
                                      <p:cBhvr>
                                        <p:cTn id="415" dur="500" fill="hold"/>
                                        <p:tgtEl>
                                          <p:spTgt spid="187"/>
                                        </p:tgtEl>
                                        <p:attrNameLst>
                                          <p:attrName>ppt_h</p:attrName>
                                        </p:attrNameLst>
                                      </p:cBhvr>
                                      <p:tavLst>
                                        <p:tav tm="0">
                                          <p:val>
                                            <p:fltVal val="0"/>
                                          </p:val>
                                        </p:tav>
                                        <p:tav tm="100000">
                                          <p:val>
                                            <p:strVal val="#ppt_h"/>
                                          </p:val>
                                        </p:tav>
                                      </p:tavLst>
                                    </p:anim>
                                    <p:anim calcmode="lin" valueType="num">
                                      <p:cBhvr>
                                        <p:cTn id="416" dur="500" fill="hold"/>
                                        <p:tgtEl>
                                          <p:spTgt spid="187"/>
                                        </p:tgtEl>
                                        <p:attrNameLst>
                                          <p:attrName>style.rotation</p:attrName>
                                        </p:attrNameLst>
                                      </p:cBhvr>
                                      <p:tavLst>
                                        <p:tav tm="0">
                                          <p:val>
                                            <p:fltVal val="360"/>
                                          </p:val>
                                        </p:tav>
                                        <p:tav tm="100000">
                                          <p:val>
                                            <p:fltVal val="0"/>
                                          </p:val>
                                        </p:tav>
                                      </p:tavLst>
                                    </p:anim>
                                    <p:animEffect transition="in" filter="fade">
                                      <p:cBhvr>
                                        <p:cTn id="417" dur="500"/>
                                        <p:tgtEl>
                                          <p:spTgt spid="187"/>
                                        </p:tgtEl>
                                      </p:cBhvr>
                                    </p:animEffect>
                                  </p:childTnLst>
                                </p:cTn>
                              </p:par>
                              <p:par>
                                <p:cTn id="418" presetID="49" presetClass="entr" presetSubtype="0" decel="100000" fill="hold" nodeType="withEffect">
                                  <p:stCondLst>
                                    <p:cond delay="0"/>
                                  </p:stCondLst>
                                  <p:childTnLst>
                                    <p:set>
                                      <p:cBhvr>
                                        <p:cTn id="419" dur="1" fill="hold">
                                          <p:stCondLst>
                                            <p:cond delay="0"/>
                                          </p:stCondLst>
                                        </p:cTn>
                                        <p:tgtEl>
                                          <p:spTgt spid="188"/>
                                        </p:tgtEl>
                                        <p:attrNameLst>
                                          <p:attrName>style.visibility</p:attrName>
                                        </p:attrNameLst>
                                      </p:cBhvr>
                                      <p:to>
                                        <p:strVal val="visible"/>
                                      </p:to>
                                    </p:set>
                                    <p:anim calcmode="lin" valueType="num">
                                      <p:cBhvr>
                                        <p:cTn id="420" dur="500" fill="hold"/>
                                        <p:tgtEl>
                                          <p:spTgt spid="188"/>
                                        </p:tgtEl>
                                        <p:attrNameLst>
                                          <p:attrName>ppt_w</p:attrName>
                                        </p:attrNameLst>
                                      </p:cBhvr>
                                      <p:tavLst>
                                        <p:tav tm="0">
                                          <p:val>
                                            <p:fltVal val="0"/>
                                          </p:val>
                                        </p:tav>
                                        <p:tav tm="100000">
                                          <p:val>
                                            <p:strVal val="#ppt_w"/>
                                          </p:val>
                                        </p:tav>
                                      </p:tavLst>
                                    </p:anim>
                                    <p:anim calcmode="lin" valueType="num">
                                      <p:cBhvr>
                                        <p:cTn id="421" dur="500" fill="hold"/>
                                        <p:tgtEl>
                                          <p:spTgt spid="188"/>
                                        </p:tgtEl>
                                        <p:attrNameLst>
                                          <p:attrName>ppt_h</p:attrName>
                                        </p:attrNameLst>
                                      </p:cBhvr>
                                      <p:tavLst>
                                        <p:tav tm="0">
                                          <p:val>
                                            <p:fltVal val="0"/>
                                          </p:val>
                                        </p:tav>
                                        <p:tav tm="100000">
                                          <p:val>
                                            <p:strVal val="#ppt_h"/>
                                          </p:val>
                                        </p:tav>
                                      </p:tavLst>
                                    </p:anim>
                                    <p:anim calcmode="lin" valueType="num">
                                      <p:cBhvr>
                                        <p:cTn id="422" dur="500" fill="hold"/>
                                        <p:tgtEl>
                                          <p:spTgt spid="188"/>
                                        </p:tgtEl>
                                        <p:attrNameLst>
                                          <p:attrName>style.rotation</p:attrName>
                                        </p:attrNameLst>
                                      </p:cBhvr>
                                      <p:tavLst>
                                        <p:tav tm="0">
                                          <p:val>
                                            <p:fltVal val="360"/>
                                          </p:val>
                                        </p:tav>
                                        <p:tav tm="100000">
                                          <p:val>
                                            <p:fltVal val="0"/>
                                          </p:val>
                                        </p:tav>
                                      </p:tavLst>
                                    </p:anim>
                                    <p:animEffect transition="in" filter="fade">
                                      <p:cBhvr>
                                        <p:cTn id="423" dur="500"/>
                                        <p:tgtEl>
                                          <p:spTgt spid="188"/>
                                        </p:tgtEl>
                                      </p:cBhvr>
                                    </p:animEffect>
                                  </p:childTnLst>
                                </p:cTn>
                              </p:par>
                              <p:par>
                                <p:cTn id="424" presetID="55" presetClass="entr" presetSubtype="0" fill="hold" grpId="0" nodeType="withEffect">
                                  <p:stCondLst>
                                    <p:cond delay="0"/>
                                  </p:stCondLst>
                                  <p:childTnLst>
                                    <p:set>
                                      <p:cBhvr>
                                        <p:cTn id="425" dur="1" fill="hold">
                                          <p:stCondLst>
                                            <p:cond delay="0"/>
                                          </p:stCondLst>
                                        </p:cTn>
                                        <p:tgtEl>
                                          <p:spTgt spid="189"/>
                                        </p:tgtEl>
                                        <p:attrNameLst>
                                          <p:attrName>style.visibility</p:attrName>
                                        </p:attrNameLst>
                                      </p:cBhvr>
                                      <p:to>
                                        <p:strVal val="visible"/>
                                      </p:to>
                                    </p:set>
                                    <p:anim calcmode="lin" valueType="num">
                                      <p:cBhvr>
                                        <p:cTn id="426" dur="1000" fill="hold"/>
                                        <p:tgtEl>
                                          <p:spTgt spid="189"/>
                                        </p:tgtEl>
                                        <p:attrNameLst>
                                          <p:attrName>ppt_w</p:attrName>
                                        </p:attrNameLst>
                                      </p:cBhvr>
                                      <p:tavLst>
                                        <p:tav tm="0">
                                          <p:val>
                                            <p:strVal val="#ppt_w*0.70"/>
                                          </p:val>
                                        </p:tav>
                                        <p:tav tm="100000">
                                          <p:val>
                                            <p:strVal val="#ppt_w"/>
                                          </p:val>
                                        </p:tav>
                                      </p:tavLst>
                                    </p:anim>
                                    <p:anim calcmode="lin" valueType="num">
                                      <p:cBhvr>
                                        <p:cTn id="427" dur="1000" fill="hold"/>
                                        <p:tgtEl>
                                          <p:spTgt spid="189"/>
                                        </p:tgtEl>
                                        <p:attrNameLst>
                                          <p:attrName>ppt_h</p:attrName>
                                        </p:attrNameLst>
                                      </p:cBhvr>
                                      <p:tavLst>
                                        <p:tav tm="0">
                                          <p:val>
                                            <p:strVal val="#ppt_h"/>
                                          </p:val>
                                        </p:tav>
                                        <p:tav tm="100000">
                                          <p:val>
                                            <p:strVal val="#ppt_h"/>
                                          </p:val>
                                        </p:tav>
                                      </p:tavLst>
                                    </p:anim>
                                    <p:animEffect transition="in" filter="fade">
                                      <p:cBhvr>
                                        <p:cTn id="428" dur="1000"/>
                                        <p:tgtEl>
                                          <p:spTgt spid="189"/>
                                        </p:tgtEl>
                                      </p:cBhvr>
                                    </p:animEffect>
                                  </p:childTnLst>
                                </p:cTn>
                              </p:par>
                              <p:par>
                                <p:cTn id="429" presetID="49" presetClass="entr" presetSubtype="0" decel="100000" fill="hold" nodeType="withEffect">
                                  <p:stCondLst>
                                    <p:cond delay="0"/>
                                  </p:stCondLst>
                                  <p:childTnLst>
                                    <p:set>
                                      <p:cBhvr>
                                        <p:cTn id="430" dur="1" fill="hold">
                                          <p:stCondLst>
                                            <p:cond delay="0"/>
                                          </p:stCondLst>
                                        </p:cTn>
                                        <p:tgtEl>
                                          <p:spTgt spid="195"/>
                                        </p:tgtEl>
                                        <p:attrNameLst>
                                          <p:attrName>style.visibility</p:attrName>
                                        </p:attrNameLst>
                                      </p:cBhvr>
                                      <p:to>
                                        <p:strVal val="visible"/>
                                      </p:to>
                                    </p:set>
                                    <p:anim calcmode="lin" valueType="num">
                                      <p:cBhvr>
                                        <p:cTn id="431" dur="500" fill="hold"/>
                                        <p:tgtEl>
                                          <p:spTgt spid="195"/>
                                        </p:tgtEl>
                                        <p:attrNameLst>
                                          <p:attrName>ppt_w</p:attrName>
                                        </p:attrNameLst>
                                      </p:cBhvr>
                                      <p:tavLst>
                                        <p:tav tm="0">
                                          <p:val>
                                            <p:fltVal val="0"/>
                                          </p:val>
                                        </p:tav>
                                        <p:tav tm="100000">
                                          <p:val>
                                            <p:strVal val="#ppt_w"/>
                                          </p:val>
                                        </p:tav>
                                      </p:tavLst>
                                    </p:anim>
                                    <p:anim calcmode="lin" valueType="num">
                                      <p:cBhvr>
                                        <p:cTn id="432" dur="500" fill="hold"/>
                                        <p:tgtEl>
                                          <p:spTgt spid="195"/>
                                        </p:tgtEl>
                                        <p:attrNameLst>
                                          <p:attrName>ppt_h</p:attrName>
                                        </p:attrNameLst>
                                      </p:cBhvr>
                                      <p:tavLst>
                                        <p:tav tm="0">
                                          <p:val>
                                            <p:fltVal val="0"/>
                                          </p:val>
                                        </p:tav>
                                        <p:tav tm="100000">
                                          <p:val>
                                            <p:strVal val="#ppt_h"/>
                                          </p:val>
                                        </p:tav>
                                      </p:tavLst>
                                    </p:anim>
                                    <p:anim calcmode="lin" valueType="num">
                                      <p:cBhvr>
                                        <p:cTn id="433" dur="500" fill="hold"/>
                                        <p:tgtEl>
                                          <p:spTgt spid="195"/>
                                        </p:tgtEl>
                                        <p:attrNameLst>
                                          <p:attrName>style.rotation</p:attrName>
                                        </p:attrNameLst>
                                      </p:cBhvr>
                                      <p:tavLst>
                                        <p:tav tm="0">
                                          <p:val>
                                            <p:fltVal val="360"/>
                                          </p:val>
                                        </p:tav>
                                        <p:tav tm="100000">
                                          <p:val>
                                            <p:fltVal val="0"/>
                                          </p:val>
                                        </p:tav>
                                      </p:tavLst>
                                    </p:anim>
                                    <p:animEffect transition="in" filter="fade">
                                      <p:cBhvr>
                                        <p:cTn id="434" dur="500"/>
                                        <p:tgtEl>
                                          <p:spTgt spid="195"/>
                                        </p:tgtEl>
                                      </p:cBhvr>
                                    </p:animEffect>
                                  </p:childTnLst>
                                </p:cTn>
                              </p:par>
                              <p:par>
                                <p:cTn id="435" presetID="49" presetClass="entr" presetSubtype="0" decel="100000" fill="hold" nodeType="withEffect">
                                  <p:stCondLst>
                                    <p:cond delay="0"/>
                                  </p:stCondLst>
                                  <p:childTnLst>
                                    <p:set>
                                      <p:cBhvr>
                                        <p:cTn id="436" dur="1" fill="hold">
                                          <p:stCondLst>
                                            <p:cond delay="0"/>
                                          </p:stCondLst>
                                        </p:cTn>
                                        <p:tgtEl>
                                          <p:spTgt spid="196"/>
                                        </p:tgtEl>
                                        <p:attrNameLst>
                                          <p:attrName>style.visibility</p:attrName>
                                        </p:attrNameLst>
                                      </p:cBhvr>
                                      <p:to>
                                        <p:strVal val="visible"/>
                                      </p:to>
                                    </p:set>
                                    <p:anim calcmode="lin" valueType="num">
                                      <p:cBhvr>
                                        <p:cTn id="437" dur="500" fill="hold"/>
                                        <p:tgtEl>
                                          <p:spTgt spid="196"/>
                                        </p:tgtEl>
                                        <p:attrNameLst>
                                          <p:attrName>ppt_w</p:attrName>
                                        </p:attrNameLst>
                                      </p:cBhvr>
                                      <p:tavLst>
                                        <p:tav tm="0">
                                          <p:val>
                                            <p:fltVal val="0"/>
                                          </p:val>
                                        </p:tav>
                                        <p:tav tm="100000">
                                          <p:val>
                                            <p:strVal val="#ppt_w"/>
                                          </p:val>
                                        </p:tav>
                                      </p:tavLst>
                                    </p:anim>
                                    <p:anim calcmode="lin" valueType="num">
                                      <p:cBhvr>
                                        <p:cTn id="438" dur="500" fill="hold"/>
                                        <p:tgtEl>
                                          <p:spTgt spid="196"/>
                                        </p:tgtEl>
                                        <p:attrNameLst>
                                          <p:attrName>ppt_h</p:attrName>
                                        </p:attrNameLst>
                                      </p:cBhvr>
                                      <p:tavLst>
                                        <p:tav tm="0">
                                          <p:val>
                                            <p:fltVal val="0"/>
                                          </p:val>
                                        </p:tav>
                                        <p:tav tm="100000">
                                          <p:val>
                                            <p:strVal val="#ppt_h"/>
                                          </p:val>
                                        </p:tav>
                                      </p:tavLst>
                                    </p:anim>
                                    <p:anim calcmode="lin" valueType="num">
                                      <p:cBhvr>
                                        <p:cTn id="439" dur="500" fill="hold"/>
                                        <p:tgtEl>
                                          <p:spTgt spid="196"/>
                                        </p:tgtEl>
                                        <p:attrNameLst>
                                          <p:attrName>style.rotation</p:attrName>
                                        </p:attrNameLst>
                                      </p:cBhvr>
                                      <p:tavLst>
                                        <p:tav tm="0">
                                          <p:val>
                                            <p:fltVal val="360"/>
                                          </p:val>
                                        </p:tav>
                                        <p:tav tm="100000">
                                          <p:val>
                                            <p:fltVal val="0"/>
                                          </p:val>
                                        </p:tav>
                                      </p:tavLst>
                                    </p:anim>
                                    <p:animEffect transition="in" filter="fade">
                                      <p:cBhvr>
                                        <p:cTn id="440" dur="500"/>
                                        <p:tgtEl>
                                          <p:spTgt spid="196"/>
                                        </p:tgtEl>
                                      </p:cBhvr>
                                    </p:animEffect>
                                  </p:childTnLst>
                                </p:cTn>
                              </p:par>
                              <p:par>
                                <p:cTn id="441" presetID="49" presetClass="entr" presetSubtype="0" decel="100000" fill="hold" nodeType="withEffect">
                                  <p:stCondLst>
                                    <p:cond delay="0"/>
                                  </p:stCondLst>
                                  <p:childTnLst>
                                    <p:set>
                                      <p:cBhvr>
                                        <p:cTn id="442" dur="1" fill="hold">
                                          <p:stCondLst>
                                            <p:cond delay="0"/>
                                          </p:stCondLst>
                                        </p:cTn>
                                        <p:tgtEl>
                                          <p:spTgt spid="197"/>
                                        </p:tgtEl>
                                        <p:attrNameLst>
                                          <p:attrName>style.visibility</p:attrName>
                                        </p:attrNameLst>
                                      </p:cBhvr>
                                      <p:to>
                                        <p:strVal val="visible"/>
                                      </p:to>
                                    </p:set>
                                    <p:anim calcmode="lin" valueType="num">
                                      <p:cBhvr>
                                        <p:cTn id="443" dur="500" fill="hold"/>
                                        <p:tgtEl>
                                          <p:spTgt spid="197"/>
                                        </p:tgtEl>
                                        <p:attrNameLst>
                                          <p:attrName>ppt_w</p:attrName>
                                        </p:attrNameLst>
                                      </p:cBhvr>
                                      <p:tavLst>
                                        <p:tav tm="0">
                                          <p:val>
                                            <p:fltVal val="0"/>
                                          </p:val>
                                        </p:tav>
                                        <p:tav tm="100000">
                                          <p:val>
                                            <p:strVal val="#ppt_w"/>
                                          </p:val>
                                        </p:tav>
                                      </p:tavLst>
                                    </p:anim>
                                    <p:anim calcmode="lin" valueType="num">
                                      <p:cBhvr>
                                        <p:cTn id="444" dur="500" fill="hold"/>
                                        <p:tgtEl>
                                          <p:spTgt spid="197"/>
                                        </p:tgtEl>
                                        <p:attrNameLst>
                                          <p:attrName>ppt_h</p:attrName>
                                        </p:attrNameLst>
                                      </p:cBhvr>
                                      <p:tavLst>
                                        <p:tav tm="0">
                                          <p:val>
                                            <p:fltVal val="0"/>
                                          </p:val>
                                        </p:tav>
                                        <p:tav tm="100000">
                                          <p:val>
                                            <p:strVal val="#ppt_h"/>
                                          </p:val>
                                        </p:tav>
                                      </p:tavLst>
                                    </p:anim>
                                    <p:anim calcmode="lin" valueType="num">
                                      <p:cBhvr>
                                        <p:cTn id="445" dur="500" fill="hold"/>
                                        <p:tgtEl>
                                          <p:spTgt spid="197"/>
                                        </p:tgtEl>
                                        <p:attrNameLst>
                                          <p:attrName>style.rotation</p:attrName>
                                        </p:attrNameLst>
                                      </p:cBhvr>
                                      <p:tavLst>
                                        <p:tav tm="0">
                                          <p:val>
                                            <p:fltVal val="360"/>
                                          </p:val>
                                        </p:tav>
                                        <p:tav tm="100000">
                                          <p:val>
                                            <p:fltVal val="0"/>
                                          </p:val>
                                        </p:tav>
                                      </p:tavLst>
                                    </p:anim>
                                    <p:animEffect transition="in" filter="fade">
                                      <p:cBhvr>
                                        <p:cTn id="446" dur="500"/>
                                        <p:tgtEl>
                                          <p:spTgt spid="197"/>
                                        </p:tgtEl>
                                      </p:cBhvr>
                                    </p:animEffect>
                                  </p:childTnLst>
                                </p:cTn>
                              </p:par>
                              <p:par>
                                <p:cTn id="447" presetID="49" presetClass="entr" presetSubtype="0" decel="100000" fill="hold" nodeType="withEffect">
                                  <p:stCondLst>
                                    <p:cond delay="0"/>
                                  </p:stCondLst>
                                  <p:childTnLst>
                                    <p:set>
                                      <p:cBhvr>
                                        <p:cTn id="448" dur="1" fill="hold">
                                          <p:stCondLst>
                                            <p:cond delay="0"/>
                                          </p:stCondLst>
                                        </p:cTn>
                                        <p:tgtEl>
                                          <p:spTgt spid="198"/>
                                        </p:tgtEl>
                                        <p:attrNameLst>
                                          <p:attrName>style.visibility</p:attrName>
                                        </p:attrNameLst>
                                      </p:cBhvr>
                                      <p:to>
                                        <p:strVal val="visible"/>
                                      </p:to>
                                    </p:set>
                                    <p:anim calcmode="lin" valueType="num">
                                      <p:cBhvr>
                                        <p:cTn id="449" dur="500" fill="hold"/>
                                        <p:tgtEl>
                                          <p:spTgt spid="198"/>
                                        </p:tgtEl>
                                        <p:attrNameLst>
                                          <p:attrName>ppt_w</p:attrName>
                                        </p:attrNameLst>
                                      </p:cBhvr>
                                      <p:tavLst>
                                        <p:tav tm="0">
                                          <p:val>
                                            <p:fltVal val="0"/>
                                          </p:val>
                                        </p:tav>
                                        <p:tav tm="100000">
                                          <p:val>
                                            <p:strVal val="#ppt_w"/>
                                          </p:val>
                                        </p:tav>
                                      </p:tavLst>
                                    </p:anim>
                                    <p:anim calcmode="lin" valueType="num">
                                      <p:cBhvr>
                                        <p:cTn id="450" dur="500" fill="hold"/>
                                        <p:tgtEl>
                                          <p:spTgt spid="198"/>
                                        </p:tgtEl>
                                        <p:attrNameLst>
                                          <p:attrName>ppt_h</p:attrName>
                                        </p:attrNameLst>
                                      </p:cBhvr>
                                      <p:tavLst>
                                        <p:tav tm="0">
                                          <p:val>
                                            <p:fltVal val="0"/>
                                          </p:val>
                                        </p:tav>
                                        <p:tav tm="100000">
                                          <p:val>
                                            <p:strVal val="#ppt_h"/>
                                          </p:val>
                                        </p:tav>
                                      </p:tavLst>
                                    </p:anim>
                                    <p:anim calcmode="lin" valueType="num">
                                      <p:cBhvr>
                                        <p:cTn id="451" dur="500" fill="hold"/>
                                        <p:tgtEl>
                                          <p:spTgt spid="198"/>
                                        </p:tgtEl>
                                        <p:attrNameLst>
                                          <p:attrName>style.rotation</p:attrName>
                                        </p:attrNameLst>
                                      </p:cBhvr>
                                      <p:tavLst>
                                        <p:tav tm="0">
                                          <p:val>
                                            <p:fltVal val="360"/>
                                          </p:val>
                                        </p:tav>
                                        <p:tav tm="100000">
                                          <p:val>
                                            <p:fltVal val="0"/>
                                          </p:val>
                                        </p:tav>
                                      </p:tavLst>
                                    </p:anim>
                                    <p:animEffect transition="in" filter="fade">
                                      <p:cBhvr>
                                        <p:cTn id="452" dur="500"/>
                                        <p:tgtEl>
                                          <p:spTgt spid="198"/>
                                        </p:tgtEl>
                                      </p:cBhvr>
                                    </p:animEffect>
                                  </p:childTnLst>
                                </p:cTn>
                              </p:par>
                              <p:par>
                                <p:cTn id="453" presetID="55" presetClass="entr" presetSubtype="0" fill="hold" grpId="0" nodeType="withEffect">
                                  <p:stCondLst>
                                    <p:cond delay="0"/>
                                  </p:stCondLst>
                                  <p:childTnLst>
                                    <p:set>
                                      <p:cBhvr>
                                        <p:cTn id="454" dur="1" fill="hold">
                                          <p:stCondLst>
                                            <p:cond delay="0"/>
                                          </p:stCondLst>
                                        </p:cTn>
                                        <p:tgtEl>
                                          <p:spTgt spid="199"/>
                                        </p:tgtEl>
                                        <p:attrNameLst>
                                          <p:attrName>style.visibility</p:attrName>
                                        </p:attrNameLst>
                                      </p:cBhvr>
                                      <p:to>
                                        <p:strVal val="visible"/>
                                      </p:to>
                                    </p:set>
                                    <p:anim calcmode="lin" valueType="num">
                                      <p:cBhvr>
                                        <p:cTn id="455" dur="1000" fill="hold"/>
                                        <p:tgtEl>
                                          <p:spTgt spid="199"/>
                                        </p:tgtEl>
                                        <p:attrNameLst>
                                          <p:attrName>ppt_w</p:attrName>
                                        </p:attrNameLst>
                                      </p:cBhvr>
                                      <p:tavLst>
                                        <p:tav tm="0">
                                          <p:val>
                                            <p:strVal val="#ppt_w*0.70"/>
                                          </p:val>
                                        </p:tav>
                                        <p:tav tm="100000">
                                          <p:val>
                                            <p:strVal val="#ppt_w"/>
                                          </p:val>
                                        </p:tav>
                                      </p:tavLst>
                                    </p:anim>
                                    <p:anim calcmode="lin" valueType="num">
                                      <p:cBhvr>
                                        <p:cTn id="456" dur="1000" fill="hold"/>
                                        <p:tgtEl>
                                          <p:spTgt spid="199"/>
                                        </p:tgtEl>
                                        <p:attrNameLst>
                                          <p:attrName>ppt_h</p:attrName>
                                        </p:attrNameLst>
                                      </p:cBhvr>
                                      <p:tavLst>
                                        <p:tav tm="0">
                                          <p:val>
                                            <p:strVal val="#ppt_h"/>
                                          </p:val>
                                        </p:tav>
                                        <p:tav tm="100000">
                                          <p:val>
                                            <p:strVal val="#ppt_h"/>
                                          </p:val>
                                        </p:tav>
                                      </p:tavLst>
                                    </p:anim>
                                    <p:animEffect transition="in" filter="fade">
                                      <p:cBhvr>
                                        <p:cTn id="457" dur="1000"/>
                                        <p:tgtEl>
                                          <p:spTgt spid="199"/>
                                        </p:tgtEl>
                                      </p:cBhvr>
                                    </p:animEffect>
                                  </p:childTnLst>
                                </p:cTn>
                              </p:par>
                              <p:par>
                                <p:cTn id="458" presetID="49" presetClass="entr" presetSubtype="0" decel="100000" fill="hold" nodeType="withEffect">
                                  <p:stCondLst>
                                    <p:cond delay="0"/>
                                  </p:stCondLst>
                                  <p:childTnLst>
                                    <p:set>
                                      <p:cBhvr>
                                        <p:cTn id="459" dur="1" fill="hold">
                                          <p:stCondLst>
                                            <p:cond delay="0"/>
                                          </p:stCondLst>
                                        </p:cTn>
                                        <p:tgtEl>
                                          <p:spTgt spid="200"/>
                                        </p:tgtEl>
                                        <p:attrNameLst>
                                          <p:attrName>style.visibility</p:attrName>
                                        </p:attrNameLst>
                                      </p:cBhvr>
                                      <p:to>
                                        <p:strVal val="visible"/>
                                      </p:to>
                                    </p:set>
                                    <p:anim calcmode="lin" valueType="num">
                                      <p:cBhvr>
                                        <p:cTn id="460" dur="500" fill="hold"/>
                                        <p:tgtEl>
                                          <p:spTgt spid="200"/>
                                        </p:tgtEl>
                                        <p:attrNameLst>
                                          <p:attrName>ppt_w</p:attrName>
                                        </p:attrNameLst>
                                      </p:cBhvr>
                                      <p:tavLst>
                                        <p:tav tm="0">
                                          <p:val>
                                            <p:fltVal val="0"/>
                                          </p:val>
                                        </p:tav>
                                        <p:tav tm="100000">
                                          <p:val>
                                            <p:strVal val="#ppt_w"/>
                                          </p:val>
                                        </p:tav>
                                      </p:tavLst>
                                    </p:anim>
                                    <p:anim calcmode="lin" valueType="num">
                                      <p:cBhvr>
                                        <p:cTn id="461" dur="500" fill="hold"/>
                                        <p:tgtEl>
                                          <p:spTgt spid="200"/>
                                        </p:tgtEl>
                                        <p:attrNameLst>
                                          <p:attrName>ppt_h</p:attrName>
                                        </p:attrNameLst>
                                      </p:cBhvr>
                                      <p:tavLst>
                                        <p:tav tm="0">
                                          <p:val>
                                            <p:fltVal val="0"/>
                                          </p:val>
                                        </p:tav>
                                        <p:tav tm="100000">
                                          <p:val>
                                            <p:strVal val="#ppt_h"/>
                                          </p:val>
                                        </p:tav>
                                      </p:tavLst>
                                    </p:anim>
                                    <p:anim calcmode="lin" valueType="num">
                                      <p:cBhvr>
                                        <p:cTn id="462" dur="500" fill="hold"/>
                                        <p:tgtEl>
                                          <p:spTgt spid="200"/>
                                        </p:tgtEl>
                                        <p:attrNameLst>
                                          <p:attrName>style.rotation</p:attrName>
                                        </p:attrNameLst>
                                      </p:cBhvr>
                                      <p:tavLst>
                                        <p:tav tm="0">
                                          <p:val>
                                            <p:fltVal val="360"/>
                                          </p:val>
                                        </p:tav>
                                        <p:tav tm="100000">
                                          <p:val>
                                            <p:fltVal val="0"/>
                                          </p:val>
                                        </p:tav>
                                      </p:tavLst>
                                    </p:anim>
                                    <p:animEffect transition="in" filter="fade">
                                      <p:cBhvr>
                                        <p:cTn id="463" dur="500"/>
                                        <p:tgtEl>
                                          <p:spTgt spid="200"/>
                                        </p:tgtEl>
                                      </p:cBhvr>
                                    </p:animEffect>
                                  </p:childTnLst>
                                </p:cTn>
                              </p:par>
                              <p:par>
                                <p:cTn id="464" presetID="49" presetClass="entr" presetSubtype="0" decel="100000" fill="hold" nodeType="withEffect">
                                  <p:stCondLst>
                                    <p:cond delay="0"/>
                                  </p:stCondLst>
                                  <p:childTnLst>
                                    <p:set>
                                      <p:cBhvr>
                                        <p:cTn id="465" dur="1" fill="hold">
                                          <p:stCondLst>
                                            <p:cond delay="0"/>
                                          </p:stCondLst>
                                        </p:cTn>
                                        <p:tgtEl>
                                          <p:spTgt spid="201"/>
                                        </p:tgtEl>
                                        <p:attrNameLst>
                                          <p:attrName>style.visibility</p:attrName>
                                        </p:attrNameLst>
                                      </p:cBhvr>
                                      <p:to>
                                        <p:strVal val="visible"/>
                                      </p:to>
                                    </p:set>
                                    <p:anim calcmode="lin" valueType="num">
                                      <p:cBhvr>
                                        <p:cTn id="466" dur="500" fill="hold"/>
                                        <p:tgtEl>
                                          <p:spTgt spid="201"/>
                                        </p:tgtEl>
                                        <p:attrNameLst>
                                          <p:attrName>ppt_w</p:attrName>
                                        </p:attrNameLst>
                                      </p:cBhvr>
                                      <p:tavLst>
                                        <p:tav tm="0">
                                          <p:val>
                                            <p:fltVal val="0"/>
                                          </p:val>
                                        </p:tav>
                                        <p:tav tm="100000">
                                          <p:val>
                                            <p:strVal val="#ppt_w"/>
                                          </p:val>
                                        </p:tav>
                                      </p:tavLst>
                                    </p:anim>
                                    <p:anim calcmode="lin" valueType="num">
                                      <p:cBhvr>
                                        <p:cTn id="467" dur="500" fill="hold"/>
                                        <p:tgtEl>
                                          <p:spTgt spid="201"/>
                                        </p:tgtEl>
                                        <p:attrNameLst>
                                          <p:attrName>ppt_h</p:attrName>
                                        </p:attrNameLst>
                                      </p:cBhvr>
                                      <p:tavLst>
                                        <p:tav tm="0">
                                          <p:val>
                                            <p:fltVal val="0"/>
                                          </p:val>
                                        </p:tav>
                                        <p:tav tm="100000">
                                          <p:val>
                                            <p:strVal val="#ppt_h"/>
                                          </p:val>
                                        </p:tav>
                                      </p:tavLst>
                                    </p:anim>
                                    <p:anim calcmode="lin" valueType="num">
                                      <p:cBhvr>
                                        <p:cTn id="468" dur="500" fill="hold"/>
                                        <p:tgtEl>
                                          <p:spTgt spid="201"/>
                                        </p:tgtEl>
                                        <p:attrNameLst>
                                          <p:attrName>style.rotation</p:attrName>
                                        </p:attrNameLst>
                                      </p:cBhvr>
                                      <p:tavLst>
                                        <p:tav tm="0">
                                          <p:val>
                                            <p:fltVal val="360"/>
                                          </p:val>
                                        </p:tav>
                                        <p:tav tm="100000">
                                          <p:val>
                                            <p:fltVal val="0"/>
                                          </p:val>
                                        </p:tav>
                                      </p:tavLst>
                                    </p:anim>
                                    <p:animEffect transition="in" filter="fade">
                                      <p:cBhvr>
                                        <p:cTn id="469" dur="500"/>
                                        <p:tgtEl>
                                          <p:spTgt spid="201"/>
                                        </p:tgtEl>
                                      </p:cBhvr>
                                    </p:animEffect>
                                  </p:childTnLst>
                                </p:cTn>
                              </p:par>
                              <p:par>
                                <p:cTn id="470" presetID="49" presetClass="entr" presetSubtype="0" decel="100000" fill="hold" nodeType="withEffect">
                                  <p:stCondLst>
                                    <p:cond delay="0"/>
                                  </p:stCondLst>
                                  <p:childTnLst>
                                    <p:set>
                                      <p:cBhvr>
                                        <p:cTn id="471" dur="1" fill="hold">
                                          <p:stCondLst>
                                            <p:cond delay="0"/>
                                          </p:stCondLst>
                                        </p:cTn>
                                        <p:tgtEl>
                                          <p:spTgt spid="202"/>
                                        </p:tgtEl>
                                        <p:attrNameLst>
                                          <p:attrName>style.visibility</p:attrName>
                                        </p:attrNameLst>
                                      </p:cBhvr>
                                      <p:to>
                                        <p:strVal val="visible"/>
                                      </p:to>
                                    </p:set>
                                    <p:anim calcmode="lin" valueType="num">
                                      <p:cBhvr>
                                        <p:cTn id="472" dur="500" fill="hold"/>
                                        <p:tgtEl>
                                          <p:spTgt spid="202"/>
                                        </p:tgtEl>
                                        <p:attrNameLst>
                                          <p:attrName>ppt_w</p:attrName>
                                        </p:attrNameLst>
                                      </p:cBhvr>
                                      <p:tavLst>
                                        <p:tav tm="0">
                                          <p:val>
                                            <p:fltVal val="0"/>
                                          </p:val>
                                        </p:tav>
                                        <p:tav tm="100000">
                                          <p:val>
                                            <p:strVal val="#ppt_w"/>
                                          </p:val>
                                        </p:tav>
                                      </p:tavLst>
                                    </p:anim>
                                    <p:anim calcmode="lin" valueType="num">
                                      <p:cBhvr>
                                        <p:cTn id="473" dur="500" fill="hold"/>
                                        <p:tgtEl>
                                          <p:spTgt spid="202"/>
                                        </p:tgtEl>
                                        <p:attrNameLst>
                                          <p:attrName>ppt_h</p:attrName>
                                        </p:attrNameLst>
                                      </p:cBhvr>
                                      <p:tavLst>
                                        <p:tav tm="0">
                                          <p:val>
                                            <p:fltVal val="0"/>
                                          </p:val>
                                        </p:tav>
                                        <p:tav tm="100000">
                                          <p:val>
                                            <p:strVal val="#ppt_h"/>
                                          </p:val>
                                        </p:tav>
                                      </p:tavLst>
                                    </p:anim>
                                    <p:anim calcmode="lin" valueType="num">
                                      <p:cBhvr>
                                        <p:cTn id="474" dur="500" fill="hold"/>
                                        <p:tgtEl>
                                          <p:spTgt spid="202"/>
                                        </p:tgtEl>
                                        <p:attrNameLst>
                                          <p:attrName>style.rotation</p:attrName>
                                        </p:attrNameLst>
                                      </p:cBhvr>
                                      <p:tavLst>
                                        <p:tav tm="0">
                                          <p:val>
                                            <p:fltVal val="360"/>
                                          </p:val>
                                        </p:tav>
                                        <p:tav tm="100000">
                                          <p:val>
                                            <p:fltVal val="0"/>
                                          </p:val>
                                        </p:tav>
                                      </p:tavLst>
                                    </p:anim>
                                    <p:animEffect transition="in" filter="fade">
                                      <p:cBhvr>
                                        <p:cTn id="475" dur="500"/>
                                        <p:tgtEl>
                                          <p:spTgt spid="202"/>
                                        </p:tgtEl>
                                      </p:cBhvr>
                                    </p:animEffect>
                                  </p:childTnLst>
                                </p:cTn>
                              </p:par>
                              <p:par>
                                <p:cTn id="476" presetID="49" presetClass="entr" presetSubtype="0" decel="100000" fill="hold" nodeType="withEffect">
                                  <p:stCondLst>
                                    <p:cond delay="0"/>
                                  </p:stCondLst>
                                  <p:childTnLst>
                                    <p:set>
                                      <p:cBhvr>
                                        <p:cTn id="477" dur="1" fill="hold">
                                          <p:stCondLst>
                                            <p:cond delay="0"/>
                                          </p:stCondLst>
                                        </p:cTn>
                                        <p:tgtEl>
                                          <p:spTgt spid="203"/>
                                        </p:tgtEl>
                                        <p:attrNameLst>
                                          <p:attrName>style.visibility</p:attrName>
                                        </p:attrNameLst>
                                      </p:cBhvr>
                                      <p:to>
                                        <p:strVal val="visible"/>
                                      </p:to>
                                    </p:set>
                                    <p:anim calcmode="lin" valueType="num">
                                      <p:cBhvr>
                                        <p:cTn id="478" dur="500" fill="hold"/>
                                        <p:tgtEl>
                                          <p:spTgt spid="203"/>
                                        </p:tgtEl>
                                        <p:attrNameLst>
                                          <p:attrName>ppt_w</p:attrName>
                                        </p:attrNameLst>
                                      </p:cBhvr>
                                      <p:tavLst>
                                        <p:tav tm="0">
                                          <p:val>
                                            <p:fltVal val="0"/>
                                          </p:val>
                                        </p:tav>
                                        <p:tav tm="100000">
                                          <p:val>
                                            <p:strVal val="#ppt_w"/>
                                          </p:val>
                                        </p:tav>
                                      </p:tavLst>
                                    </p:anim>
                                    <p:anim calcmode="lin" valueType="num">
                                      <p:cBhvr>
                                        <p:cTn id="479" dur="500" fill="hold"/>
                                        <p:tgtEl>
                                          <p:spTgt spid="203"/>
                                        </p:tgtEl>
                                        <p:attrNameLst>
                                          <p:attrName>ppt_h</p:attrName>
                                        </p:attrNameLst>
                                      </p:cBhvr>
                                      <p:tavLst>
                                        <p:tav tm="0">
                                          <p:val>
                                            <p:fltVal val="0"/>
                                          </p:val>
                                        </p:tav>
                                        <p:tav tm="100000">
                                          <p:val>
                                            <p:strVal val="#ppt_h"/>
                                          </p:val>
                                        </p:tav>
                                      </p:tavLst>
                                    </p:anim>
                                    <p:anim calcmode="lin" valueType="num">
                                      <p:cBhvr>
                                        <p:cTn id="480" dur="500" fill="hold"/>
                                        <p:tgtEl>
                                          <p:spTgt spid="203"/>
                                        </p:tgtEl>
                                        <p:attrNameLst>
                                          <p:attrName>style.rotation</p:attrName>
                                        </p:attrNameLst>
                                      </p:cBhvr>
                                      <p:tavLst>
                                        <p:tav tm="0">
                                          <p:val>
                                            <p:fltVal val="360"/>
                                          </p:val>
                                        </p:tav>
                                        <p:tav tm="100000">
                                          <p:val>
                                            <p:fltVal val="0"/>
                                          </p:val>
                                        </p:tav>
                                      </p:tavLst>
                                    </p:anim>
                                    <p:animEffect transition="in" filter="fade">
                                      <p:cBhvr>
                                        <p:cTn id="481" dur="500"/>
                                        <p:tgtEl>
                                          <p:spTgt spid="203"/>
                                        </p:tgtEl>
                                      </p:cBhvr>
                                    </p:animEffect>
                                  </p:childTnLst>
                                </p:cTn>
                              </p:par>
                              <p:par>
                                <p:cTn id="482" presetID="49" presetClass="entr" presetSubtype="0" decel="100000" fill="hold" nodeType="withEffect">
                                  <p:stCondLst>
                                    <p:cond delay="0"/>
                                  </p:stCondLst>
                                  <p:childTnLst>
                                    <p:set>
                                      <p:cBhvr>
                                        <p:cTn id="483" dur="1" fill="hold">
                                          <p:stCondLst>
                                            <p:cond delay="0"/>
                                          </p:stCondLst>
                                        </p:cTn>
                                        <p:tgtEl>
                                          <p:spTgt spid="204"/>
                                        </p:tgtEl>
                                        <p:attrNameLst>
                                          <p:attrName>style.visibility</p:attrName>
                                        </p:attrNameLst>
                                      </p:cBhvr>
                                      <p:to>
                                        <p:strVal val="visible"/>
                                      </p:to>
                                    </p:set>
                                    <p:anim calcmode="lin" valueType="num">
                                      <p:cBhvr>
                                        <p:cTn id="484" dur="500" fill="hold"/>
                                        <p:tgtEl>
                                          <p:spTgt spid="204"/>
                                        </p:tgtEl>
                                        <p:attrNameLst>
                                          <p:attrName>ppt_w</p:attrName>
                                        </p:attrNameLst>
                                      </p:cBhvr>
                                      <p:tavLst>
                                        <p:tav tm="0">
                                          <p:val>
                                            <p:fltVal val="0"/>
                                          </p:val>
                                        </p:tav>
                                        <p:tav tm="100000">
                                          <p:val>
                                            <p:strVal val="#ppt_w"/>
                                          </p:val>
                                        </p:tav>
                                      </p:tavLst>
                                    </p:anim>
                                    <p:anim calcmode="lin" valueType="num">
                                      <p:cBhvr>
                                        <p:cTn id="485" dur="500" fill="hold"/>
                                        <p:tgtEl>
                                          <p:spTgt spid="204"/>
                                        </p:tgtEl>
                                        <p:attrNameLst>
                                          <p:attrName>ppt_h</p:attrName>
                                        </p:attrNameLst>
                                      </p:cBhvr>
                                      <p:tavLst>
                                        <p:tav tm="0">
                                          <p:val>
                                            <p:fltVal val="0"/>
                                          </p:val>
                                        </p:tav>
                                        <p:tav tm="100000">
                                          <p:val>
                                            <p:strVal val="#ppt_h"/>
                                          </p:val>
                                        </p:tav>
                                      </p:tavLst>
                                    </p:anim>
                                    <p:anim calcmode="lin" valueType="num">
                                      <p:cBhvr>
                                        <p:cTn id="486" dur="500" fill="hold"/>
                                        <p:tgtEl>
                                          <p:spTgt spid="204"/>
                                        </p:tgtEl>
                                        <p:attrNameLst>
                                          <p:attrName>style.rotation</p:attrName>
                                        </p:attrNameLst>
                                      </p:cBhvr>
                                      <p:tavLst>
                                        <p:tav tm="0">
                                          <p:val>
                                            <p:fltVal val="360"/>
                                          </p:val>
                                        </p:tav>
                                        <p:tav tm="100000">
                                          <p:val>
                                            <p:fltVal val="0"/>
                                          </p:val>
                                        </p:tav>
                                      </p:tavLst>
                                    </p:anim>
                                    <p:animEffect transition="in" filter="fade">
                                      <p:cBhvr>
                                        <p:cTn id="487" dur="500"/>
                                        <p:tgtEl>
                                          <p:spTgt spid="204"/>
                                        </p:tgtEl>
                                      </p:cBhvr>
                                    </p:animEffect>
                                  </p:childTnLst>
                                </p:cTn>
                              </p:par>
                              <p:par>
                                <p:cTn id="488" presetID="49" presetClass="entr" presetSubtype="0" decel="100000" fill="hold" nodeType="withEffect">
                                  <p:stCondLst>
                                    <p:cond delay="0"/>
                                  </p:stCondLst>
                                  <p:childTnLst>
                                    <p:set>
                                      <p:cBhvr>
                                        <p:cTn id="489" dur="1" fill="hold">
                                          <p:stCondLst>
                                            <p:cond delay="0"/>
                                          </p:stCondLst>
                                        </p:cTn>
                                        <p:tgtEl>
                                          <p:spTgt spid="205"/>
                                        </p:tgtEl>
                                        <p:attrNameLst>
                                          <p:attrName>style.visibility</p:attrName>
                                        </p:attrNameLst>
                                      </p:cBhvr>
                                      <p:to>
                                        <p:strVal val="visible"/>
                                      </p:to>
                                    </p:set>
                                    <p:anim calcmode="lin" valueType="num">
                                      <p:cBhvr>
                                        <p:cTn id="490" dur="500" fill="hold"/>
                                        <p:tgtEl>
                                          <p:spTgt spid="205"/>
                                        </p:tgtEl>
                                        <p:attrNameLst>
                                          <p:attrName>ppt_w</p:attrName>
                                        </p:attrNameLst>
                                      </p:cBhvr>
                                      <p:tavLst>
                                        <p:tav tm="0">
                                          <p:val>
                                            <p:fltVal val="0"/>
                                          </p:val>
                                        </p:tav>
                                        <p:tav tm="100000">
                                          <p:val>
                                            <p:strVal val="#ppt_w"/>
                                          </p:val>
                                        </p:tav>
                                      </p:tavLst>
                                    </p:anim>
                                    <p:anim calcmode="lin" valueType="num">
                                      <p:cBhvr>
                                        <p:cTn id="491" dur="500" fill="hold"/>
                                        <p:tgtEl>
                                          <p:spTgt spid="205"/>
                                        </p:tgtEl>
                                        <p:attrNameLst>
                                          <p:attrName>ppt_h</p:attrName>
                                        </p:attrNameLst>
                                      </p:cBhvr>
                                      <p:tavLst>
                                        <p:tav tm="0">
                                          <p:val>
                                            <p:fltVal val="0"/>
                                          </p:val>
                                        </p:tav>
                                        <p:tav tm="100000">
                                          <p:val>
                                            <p:strVal val="#ppt_h"/>
                                          </p:val>
                                        </p:tav>
                                      </p:tavLst>
                                    </p:anim>
                                    <p:anim calcmode="lin" valueType="num">
                                      <p:cBhvr>
                                        <p:cTn id="492" dur="500" fill="hold"/>
                                        <p:tgtEl>
                                          <p:spTgt spid="205"/>
                                        </p:tgtEl>
                                        <p:attrNameLst>
                                          <p:attrName>style.rotation</p:attrName>
                                        </p:attrNameLst>
                                      </p:cBhvr>
                                      <p:tavLst>
                                        <p:tav tm="0">
                                          <p:val>
                                            <p:fltVal val="360"/>
                                          </p:val>
                                        </p:tav>
                                        <p:tav tm="100000">
                                          <p:val>
                                            <p:fltVal val="0"/>
                                          </p:val>
                                        </p:tav>
                                      </p:tavLst>
                                    </p:anim>
                                    <p:animEffect transition="in" filter="fade">
                                      <p:cBhvr>
                                        <p:cTn id="493" dur="500"/>
                                        <p:tgtEl>
                                          <p:spTgt spid="205"/>
                                        </p:tgtEl>
                                      </p:cBhvr>
                                    </p:animEffect>
                                  </p:childTnLst>
                                </p:cTn>
                              </p:par>
                              <p:par>
                                <p:cTn id="494" presetID="49" presetClass="entr" presetSubtype="0" decel="100000" fill="hold" nodeType="withEffect">
                                  <p:stCondLst>
                                    <p:cond delay="0"/>
                                  </p:stCondLst>
                                  <p:childTnLst>
                                    <p:set>
                                      <p:cBhvr>
                                        <p:cTn id="495" dur="1" fill="hold">
                                          <p:stCondLst>
                                            <p:cond delay="0"/>
                                          </p:stCondLst>
                                        </p:cTn>
                                        <p:tgtEl>
                                          <p:spTgt spid="206"/>
                                        </p:tgtEl>
                                        <p:attrNameLst>
                                          <p:attrName>style.visibility</p:attrName>
                                        </p:attrNameLst>
                                      </p:cBhvr>
                                      <p:to>
                                        <p:strVal val="visible"/>
                                      </p:to>
                                    </p:set>
                                    <p:anim calcmode="lin" valueType="num">
                                      <p:cBhvr>
                                        <p:cTn id="496" dur="500" fill="hold"/>
                                        <p:tgtEl>
                                          <p:spTgt spid="206"/>
                                        </p:tgtEl>
                                        <p:attrNameLst>
                                          <p:attrName>ppt_w</p:attrName>
                                        </p:attrNameLst>
                                      </p:cBhvr>
                                      <p:tavLst>
                                        <p:tav tm="0">
                                          <p:val>
                                            <p:fltVal val="0"/>
                                          </p:val>
                                        </p:tav>
                                        <p:tav tm="100000">
                                          <p:val>
                                            <p:strVal val="#ppt_w"/>
                                          </p:val>
                                        </p:tav>
                                      </p:tavLst>
                                    </p:anim>
                                    <p:anim calcmode="lin" valueType="num">
                                      <p:cBhvr>
                                        <p:cTn id="497" dur="500" fill="hold"/>
                                        <p:tgtEl>
                                          <p:spTgt spid="206"/>
                                        </p:tgtEl>
                                        <p:attrNameLst>
                                          <p:attrName>ppt_h</p:attrName>
                                        </p:attrNameLst>
                                      </p:cBhvr>
                                      <p:tavLst>
                                        <p:tav tm="0">
                                          <p:val>
                                            <p:fltVal val="0"/>
                                          </p:val>
                                        </p:tav>
                                        <p:tav tm="100000">
                                          <p:val>
                                            <p:strVal val="#ppt_h"/>
                                          </p:val>
                                        </p:tav>
                                      </p:tavLst>
                                    </p:anim>
                                    <p:anim calcmode="lin" valueType="num">
                                      <p:cBhvr>
                                        <p:cTn id="498" dur="500" fill="hold"/>
                                        <p:tgtEl>
                                          <p:spTgt spid="206"/>
                                        </p:tgtEl>
                                        <p:attrNameLst>
                                          <p:attrName>style.rotation</p:attrName>
                                        </p:attrNameLst>
                                      </p:cBhvr>
                                      <p:tavLst>
                                        <p:tav tm="0">
                                          <p:val>
                                            <p:fltVal val="360"/>
                                          </p:val>
                                        </p:tav>
                                        <p:tav tm="100000">
                                          <p:val>
                                            <p:fltVal val="0"/>
                                          </p:val>
                                        </p:tav>
                                      </p:tavLst>
                                    </p:anim>
                                    <p:animEffect transition="in" filter="fade">
                                      <p:cBhvr>
                                        <p:cTn id="499" dur="500"/>
                                        <p:tgtEl>
                                          <p:spTgt spid="206"/>
                                        </p:tgtEl>
                                      </p:cBhvr>
                                    </p:animEffect>
                                  </p:childTnLst>
                                </p:cTn>
                              </p:par>
                              <p:par>
                                <p:cTn id="500" presetID="49" presetClass="entr" presetSubtype="0" decel="100000" fill="hold" nodeType="withEffect">
                                  <p:stCondLst>
                                    <p:cond delay="0"/>
                                  </p:stCondLst>
                                  <p:childTnLst>
                                    <p:set>
                                      <p:cBhvr>
                                        <p:cTn id="501" dur="1" fill="hold">
                                          <p:stCondLst>
                                            <p:cond delay="0"/>
                                          </p:stCondLst>
                                        </p:cTn>
                                        <p:tgtEl>
                                          <p:spTgt spid="207"/>
                                        </p:tgtEl>
                                        <p:attrNameLst>
                                          <p:attrName>style.visibility</p:attrName>
                                        </p:attrNameLst>
                                      </p:cBhvr>
                                      <p:to>
                                        <p:strVal val="visible"/>
                                      </p:to>
                                    </p:set>
                                    <p:anim calcmode="lin" valueType="num">
                                      <p:cBhvr>
                                        <p:cTn id="502" dur="500" fill="hold"/>
                                        <p:tgtEl>
                                          <p:spTgt spid="207"/>
                                        </p:tgtEl>
                                        <p:attrNameLst>
                                          <p:attrName>ppt_w</p:attrName>
                                        </p:attrNameLst>
                                      </p:cBhvr>
                                      <p:tavLst>
                                        <p:tav tm="0">
                                          <p:val>
                                            <p:fltVal val="0"/>
                                          </p:val>
                                        </p:tav>
                                        <p:tav tm="100000">
                                          <p:val>
                                            <p:strVal val="#ppt_w"/>
                                          </p:val>
                                        </p:tav>
                                      </p:tavLst>
                                    </p:anim>
                                    <p:anim calcmode="lin" valueType="num">
                                      <p:cBhvr>
                                        <p:cTn id="503" dur="500" fill="hold"/>
                                        <p:tgtEl>
                                          <p:spTgt spid="207"/>
                                        </p:tgtEl>
                                        <p:attrNameLst>
                                          <p:attrName>ppt_h</p:attrName>
                                        </p:attrNameLst>
                                      </p:cBhvr>
                                      <p:tavLst>
                                        <p:tav tm="0">
                                          <p:val>
                                            <p:fltVal val="0"/>
                                          </p:val>
                                        </p:tav>
                                        <p:tav tm="100000">
                                          <p:val>
                                            <p:strVal val="#ppt_h"/>
                                          </p:val>
                                        </p:tav>
                                      </p:tavLst>
                                    </p:anim>
                                    <p:anim calcmode="lin" valueType="num">
                                      <p:cBhvr>
                                        <p:cTn id="504" dur="500" fill="hold"/>
                                        <p:tgtEl>
                                          <p:spTgt spid="207"/>
                                        </p:tgtEl>
                                        <p:attrNameLst>
                                          <p:attrName>style.rotation</p:attrName>
                                        </p:attrNameLst>
                                      </p:cBhvr>
                                      <p:tavLst>
                                        <p:tav tm="0">
                                          <p:val>
                                            <p:fltVal val="360"/>
                                          </p:val>
                                        </p:tav>
                                        <p:tav tm="100000">
                                          <p:val>
                                            <p:fltVal val="0"/>
                                          </p:val>
                                        </p:tav>
                                      </p:tavLst>
                                    </p:anim>
                                    <p:animEffect transition="in" filter="fade">
                                      <p:cBhvr>
                                        <p:cTn id="505" dur="500"/>
                                        <p:tgtEl>
                                          <p:spTgt spid="207"/>
                                        </p:tgtEl>
                                      </p:cBhvr>
                                    </p:animEffect>
                                  </p:childTnLst>
                                </p:cTn>
                              </p:par>
                              <p:par>
                                <p:cTn id="506" presetID="49" presetClass="entr" presetSubtype="0" decel="100000" fill="hold" nodeType="withEffect">
                                  <p:stCondLst>
                                    <p:cond delay="0"/>
                                  </p:stCondLst>
                                  <p:childTnLst>
                                    <p:set>
                                      <p:cBhvr>
                                        <p:cTn id="507" dur="1" fill="hold">
                                          <p:stCondLst>
                                            <p:cond delay="0"/>
                                          </p:stCondLst>
                                        </p:cTn>
                                        <p:tgtEl>
                                          <p:spTgt spid="208"/>
                                        </p:tgtEl>
                                        <p:attrNameLst>
                                          <p:attrName>style.visibility</p:attrName>
                                        </p:attrNameLst>
                                      </p:cBhvr>
                                      <p:to>
                                        <p:strVal val="visible"/>
                                      </p:to>
                                    </p:set>
                                    <p:anim calcmode="lin" valueType="num">
                                      <p:cBhvr>
                                        <p:cTn id="508" dur="500" fill="hold"/>
                                        <p:tgtEl>
                                          <p:spTgt spid="208"/>
                                        </p:tgtEl>
                                        <p:attrNameLst>
                                          <p:attrName>ppt_w</p:attrName>
                                        </p:attrNameLst>
                                      </p:cBhvr>
                                      <p:tavLst>
                                        <p:tav tm="0">
                                          <p:val>
                                            <p:fltVal val="0"/>
                                          </p:val>
                                        </p:tav>
                                        <p:tav tm="100000">
                                          <p:val>
                                            <p:strVal val="#ppt_w"/>
                                          </p:val>
                                        </p:tav>
                                      </p:tavLst>
                                    </p:anim>
                                    <p:anim calcmode="lin" valueType="num">
                                      <p:cBhvr>
                                        <p:cTn id="509" dur="500" fill="hold"/>
                                        <p:tgtEl>
                                          <p:spTgt spid="208"/>
                                        </p:tgtEl>
                                        <p:attrNameLst>
                                          <p:attrName>ppt_h</p:attrName>
                                        </p:attrNameLst>
                                      </p:cBhvr>
                                      <p:tavLst>
                                        <p:tav tm="0">
                                          <p:val>
                                            <p:fltVal val="0"/>
                                          </p:val>
                                        </p:tav>
                                        <p:tav tm="100000">
                                          <p:val>
                                            <p:strVal val="#ppt_h"/>
                                          </p:val>
                                        </p:tav>
                                      </p:tavLst>
                                    </p:anim>
                                    <p:anim calcmode="lin" valueType="num">
                                      <p:cBhvr>
                                        <p:cTn id="510" dur="500" fill="hold"/>
                                        <p:tgtEl>
                                          <p:spTgt spid="208"/>
                                        </p:tgtEl>
                                        <p:attrNameLst>
                                          <p:attrName>style.rotation</p:attrName>
                                        </p:attrNameLst>
                                      </p:cBhvr>
                                      <p:tavLst>
                                        <p:tav tm="0">
                                          <p:val>
                                            <p:fltVal val="360"/>
                                          </p:val>
                                        </p:tav>
                                        <p:tav tm="100000">
                                          <p:val>
                                            <p:fltVal val="0"/>
                                          </p:val>
                                        </p:tav>
                                      </p:tavLst>
                                    </p:anim>
                                    <p:animEffect transition="in" filter="fade">
                                      <p:cBhvr>
                                        <p:cTn id="511" dur="500"/>
                                        <p:tgtEl>
                                          <p:spTgt spid="208"/>
                                        </p:tgtEl>
                                      </p:cBhvr>
                                    </p:animEffect>
                                  </p:childTnLst>
                                </p:cTn>
                              </p:par>
                              <p:par>
                                <p:cTn id="512" presetID="49" presetClass="entr" presetSubtype="0" decel="100000" fill="hold" nodeType="withEffect">
                                  <p:stCondLst>
                                    <p:cond delay="0"/>
                                  </p:stCondLst>
                                  <p:childTnLst>
                                    <p:set>
                                      <p:cBhvr>
                                        <p:cTn id="513" dur="1" fill="hold">
                                          <p:stCondLst>
                                            <p:cond delay="0"/>
                                          </p:stCondLst>
                                        </p:cTn>
                                        <p:tgtEl>
                                          <p:spTgt spid="209"/>
                                        </p:tgtEl>
                                        <p:attrNameLst>
                                          <p:attrName>style.visibility</p:attrName>
                                        </p:attrNameLst>
                                      </p:cBhvr>
                                      <p:to>
                                        <p:strVal val="visible"/>
                                      </p:to>
                                    </p:set>
                                    <p:anim calcmode="lin" valueType="num">
                                      <p:cBhvr>
                                        <p:cTn id="514" dur="500" fill="hold"/>
                                        <p:tgtEl>
                                          <p:spTgt spid="209"/>
                                        </p:tgtEl>
                                        <p:attrNameLst>
                                          <p:attrName>ppt_w</p:attrName>
                                        </p:attrNameLst>
                                      </p:cBhvr>
                                      <p:tavLst>
                                        <p:tav tm="0">
                                          <p:val>
                                            <p:fltVal val="0"/>
                                          </p:val>
                                        </p:tav>
                                        <p:tav tm="100000">
                                          <p:val>
                                            <p:strVal val="#ppt_w"/>
                                          </p:val>
                                        </p:tav>
                                      </p:tavLst>
                                    </p:anim>
                                    <p:anim calcmode="lin" valueType="num">
                                      <p:cBhvr>
                                        <p:cTn id="515" dur="500" fill="hold"/>
                                        <p:tgtEl>
                                          <p:spTgt spid="209"/>
                                        </p:tgtEl>
                                        <p:attrNameLst>
                                          <p:attrName>ppt_h</p:attrName>
                                        </p:attrNameLst>
                                      </p:cBhvr>
                                      <p:tavLst>
                                        <p:tav tm="0">
                                          <p:val>
                                            <p:fltVal val="0"/>
                                          </p:val>
                                        </p:tav>
                                        <p:tav tm="100000">
                                          <p:val>
                                            <p:strVal val="#ppt_h"/>
                                          </p:val>
                                        </p:tav>
                                      </p:tavLst>
                                    </p:anim>
                                    <p:anim calcmode="lin" valueType="num">
                                      <p:cBhvr>
                                        <p:cTn id="516" dur="500" fill="hold"/>
                                        <p:tgtEl>
                                          <p:spTgt spid="209"/>
                                        </p:tgtEl>
                                        <p:attrNameLst>
                                          <p:attrName>style.rotation</p:attrName>
                                        </p:attrNameLst>
                                      </p:cBhvr>
                                      <p:tavLst>
                                        <p:tav tm="0">
                                          <p:val>
                                            <p:fltVal val="360"/>
                                          </p:val>
                                        </p:tav>
                                        <p:tav tm="100000">
                                          <p:val>
                                            <p:fltVal val="0"/>
                                          </p:val>
                                        </p:tav>
                                      </p:tavLst>
                                    </p:anim>
                                    <p:animEffect transition="in" filter="fade">
                                      <p:cBhvr>
                                        <p:cTn id="517" dur="500"/>
                                        <p:tgtEl>
                                          <p:spTgt spid="209"/>
                                        </p:tgtEl>
                                      </p:cBhvr>
                                    </p:animEffect>
                                  </p:childTnLst>
                                </p:cTn>
                              </p:par>
                              <p:par>
                                <p:cTn id="518" presetID="49" presetClass="entr" presetSubtype="0" decel="100000" fill="hold" nodeType="withEffect">
                                  <p:stCondLst>
                                    <p:cond delay="0"/>
                                  </p:stCondLst>
                                  <p:childTnLst>
                                    <p:set>
                                      <p:cBhvr>
                                        <p:cTn id="519" dur="1" fill="hold">
                                          <p:stCondLst>
                                            <p:cond delay="0"/>
                                          </p:stCondLst>
                                        </p:cTn>
                                        <p:tgtEl>
                                          <p:spTgt spid="210"/>
                                        </p:tgtEl>
                                        <p:attrNameLst>
                                          <p:attrName>style.visibility</p:attrName>
                                        </p:attrNameLst>
                                      </p:cBhvr>
                                      <p:to>
                                        <p:strVal val="visible"/>
                                      </p:to>
                                    </p:set>
                                    <p:anim calcmode="lin" valueType="num">
                                      <p:cBhvr>
                                        <p:cTn id="520" dur="500" fill="hold"/>
                                        <p:tgtEl>
                                          <p:spTgt spid="210"/>
                                        </p:tgtEl>
                                        <p:attrNameLst>
                                          <p:attrName>ppt_w</p:attrName>
                                        </p:attrNameLst>
                                      </p:cBhvr>
                                      <p:tavLst>
                                        <p:tav tm="0">
                                          <p:val>
                                            <p:fltVal val="0"/>
                                          </p:val>
                                        </p:tav>
                                        <p:tav tm="100000">
                                          <p:val>
                                            <p:strVal val="#ppt_w"/>
                                          </p:val>
                                        </p:tav>
                                      </p:tavLst>
                                    </p:anim>
                                    <p:anim calcmode="lin" valueType="num">
                                      <p:cBhvr>
                                        <p:cTn id="521" dur="500" fill="hold"/>
                                        <p:tgtEl>
                                          <p:spTgt spid="210"/>
                                        </p:tgtEl>
                                        <p:attrNameLst>
                                          <p:attrName>ppt_h</p:attrName>
                                        </p:attrNameLst>
                                      </p:cBhvr>
                                      <p:tavLst>
                                        <p:tav tm="0">
                                          <p:val>
                                            <p:fltVal val="0"/>
                                          </p:val>
                                        </p:tav>
                                        <p:tav tm="100000">
                                          <p:val>
                                            <p:strVal val="#ppt_h"/>
                                          </p:val>
                                        </p:tav>
                                      </p:tavLst>
                                    </p:anim>
                                    <p:anim calcmode="lin" valueType="num">
                                      <p:cBhvr>
                                        <p:cTn id="522" dur="500" fill="hold"/>
                                        <p:tgtEl>
                                          <p:spTgt spid="210"/>
                                        </p:tgtEl>
                                        <p:attrNameLst>
                                          <p:attrName>style.rotation</p:attrName>
                                        </p:attrNameLst>
                                      </p:cBhvr>
                                      <p:tavLst>
                                        <p:tav tm="0">
                                          <p:val>
                                            <p:fltVal val="360"/>
                                          </p:val>
                                        </p:tav>
                                        <p:tav tm="100000">
                                          <p:val>
                                            <p:fltVal val="0"/>
                                          </p:val>
                                        </p:tav>
                                      </p:tavLst>
                                    </p:anim>
                                    <p:animEffect transition="in" filter="fade">
                                      <p:cBhvr>
                                        <p:cTn id="523" dur="500"/>
                                        <p:tgtEl>
                                          <p:spTgt spid="210"/>
                                        </p:tgtEl>
                                      </p:cBhvr>
                                    </p:animEffect>
                                  </p:childTnLst>
                                </p:cTn>
                              </p:par>
                              <p:par>
                                <p:cTn id="524" presetID="49" presetClass="entr" presetSubtype="0" decel="100000" fill="hold" nodeType="withEffect">
                                  <p:stCondLst>
                                    <p:cond delay="0"/>
                                  </p:stCondLst>
                                  <p:childTnLst>
                                    <p:set>
                                      <p:cBhvr>
                                        <p:cTn id="525" dur="1" fill="hold">
                                          <p:stCondLst>
                                            <p:cond delay="0"/>
                                          </p:stCondLst>
                                        </p:cTn>
                                        <p:tgtEl>
                                          <p:spTgt spid="211"/>
                                        </p:tgtEl>
                                        <p:attrNameLst>
                                          <p:attrName>style.visibility</p:attrName>
                                        </p:attrNameLst>
                                      </p:cBhvr>
                                      <p:to>
                                        <p:strVal val="visible"/>
                                      </p:to>
                                    </p:set>
                                    <p:anim calcmode="lin" valueType="num">
                                      <p:cBhvr>
                                        <p:cTn id="526" dur="500" fill="hold"/>
                                        <p:tgtEl>
                                          <p:spTgt spid="211"/>
                                        </p:tgtEl>
                                        <p:attrNameLst>
                                          <p:attrName>ppt_w</p:attrName>
                                        </p:attrNameLst>
                                      </p:cBhvr>
                                      <p:tavLst>
                                        <p:tav tm="0">
                                          <p:val>
                                            <p:fltVal val="0"/>
                                          </p:val>
                                        </p:tav>
                                        <p:tav tm="100000">
                                          <p:val>
                                            <p:strVal val="#ppt_w"/>
                                          </p:val>
                                        </p:tav>
                                      </p:tavLst>
                                    </p:anim>
                                    <p:anim calcmode="lin" valueType="num">
                                      <p:cBhvr>
                                        <p:cTn id="527" dur="500" fill="hold"/>
                                        <p:tgtEl>
                                          <p:spTgt spid="211"/>
                                        </p:tgtEl>
                                        <p:attrNameLst>
                                          <p:attrName>ppt_h</p:attrName>
                                        </p:attrNameLst>
                                      </p:cBhvr>
                                      <p:tavLst>
                                        <p:tav tm="0">
                                          <p:val>
                                            <p:fltVal val="0"/>
                                          </p:val>
                                        </p:tav>
                                        <p:tav tm="100000">
                                          <p:val>
                                            <p:strVal val="#ppt_h"/>
                                          </p:val>
                                        </p:tav>
                                      </p:tavLst>
                                    </p:anim>
                                    <p:anim calcmode="lin" valueType="num">
                                      <p:cBhvr>
                                        <p:cTn id="528" dur="500" fill="hold"/>
                                        <p:tgtEl>
                                          <p:spTgt spid="211"/>
                                        </p:tgtEl>
                                        <p:attrNameLst>
                                          <p:attrName>style.rotation</p:attrName>
                                        </p:attrNameLst>
                                      </p:cBhvr>
                                      <p:tavLst>
                                        <p:tav tm="0">
                                          <p:val>
                                            <p:fltVal val="360"/>
                                          </p:val>
                                        </p:tav>
                                        <p:tav tm="100000">
                                          <p:val>
                                            <p:fltVal val="0"/>
                                          </p:val>
                                        </p:tav>
                                      </p:tavLst>
                                    </p:anim>
                                    <p:animEffect transition="in" filter="fade">
                                      <p:cBhvr>
                                        <p:cTn id="529" dur="500"/>
                                        <p:tgtEl>
                                          <p:spTgt spid="211"/>
                                        </p:tgtEl>
                                      </p:cBhvr>
                                    </p:animEffect>
                                  </p:childTnLst>
                                </p:cTn>
                              </p:par>
                              <p:par>
                                <p:cTn id="530" presetID="49" presetClass="entr" presetSubtype="0" decel="100000" fill="hold" nodeType="withEffect">
                                  <p:stCondLst>
                                    <p:cond delay="0"/>
                                  </p:stCondLst>
                                  <p:childTnLst>
                                    <p:set>
                                      <p:cBhvr>
                                        <p:cTn id="531" dur="1" fill="hold">
                                          <p:stCondLst>
                                            <p:cond delay="0"/>
                                          </p:stCondLst>
                                        </p:cTn>
                                        <p:tgtEl>
                                          <p:spTgt spid="212"/>
                                        </p:tgtEl>
                                        <p:attrNameLst>
                                          <p:attrName>style.visibility</p:attrName>
                                        </p:attrNameLst>
                                      </p:cBhvr>
                                      <p:to>
                                        <p:strVal val="visible"/>
                                      </p:to>
                                    </p:set>
                                    <p:anim calcmode="lin" valueType="num">
                                      <p:cBhvr>
                                        <p:cTn id="532" dur="500" fill="hold"/>
                                        <p:tgtEl>
                                          <p:spTgt spid="212"/>
                                        </p:tgtEl>
                                        <p:attrNameLst>
                                          <p:attrName>ppt_w</p:attrName>
                                        </p:attrNameLst>
                                      </p:cBhvr>
                                      <p:tavLst>
                                        <p:tav tm="0">
                                          <p:val>
                                            <p:fltVal val="0"/>
                                          </p:val>
                                        </p:tav>
                                        <p:tav tm="100000">
                                          <p:val>
                                            <p:strVal val="#ppt_w"/>
                                          </p:val>
                                        </p:tav>
                                      </p:tavLst>
                                    </p:anim>
                                    <p:anim calcmode="lin" valueType="num">
                                      <p:cBhvr>
                                        <p:cTn id="533" dur="500" fill="hold"/>
                                        <p:tgtEl>
                                          <p:spTgt spid="212"/>
                                        </p:tgtEl>
                                        <p:attrNameLst>
                                          <p:attrName>ppt_h</p:attrName>
                                        </p:attrNameLst>
                                      </p:cBhvr>
                                      <p:tavLst>
                                        <p:tav tm="0">
                                          <p:val>
                                            <p:fltVal val="0"/>
                                          </p:val>
                                        </p:tav>
                                        <p:tav tm="100000">
                                          <p:val>
                                            <p:strVal val="#ppt_h"/>
                                          </p:val>
                                        </p:tav>
                                      </p:tavLst>
                                    </p:anim>
                                    <p:anim calcmode="lin" valueType="num">
                                      <p:cBhvr>
                                        <p:cTn id="534" dur="500" fill="hold"/>
                                        <p:tgtEl>
                                          <p:spTgt spid="212"/>
                                        </p:tgtEl>
                                        <p:attrNameLst>
                                          <p:attrName>style.rotation</p:attrName>
                                        </p:attrNameLst>
                                      </p:cBhvr>
                                      <p:tavLst>
                                        <p:tav tm="0">
                                          <p:val>
                                            <p:fltVal val="360"/>
                                          </p:val>
                                        </p:tav>
                                        <p:tav tm="100000">
                                          <p:val>
                                            <p:fltVal val="0"/>
                                          </p:val>
                                        </p:tav>
                                      </p:tavLst>
                                    </p:anim>
                                    <p:animEffect transition="in" filter="fade">
                                      <p:cBhvr>
                                        <p:cTn id="535" dur="500"/>
                                        <p:tgtEl>
                                          <p:spTgt spid="212"/>
                                        </p:tgtEl>
                                      </p:cBhvr>
                                    </p:animEffect>
                                  </p:childTnLst>
                                </p:cTn>
                              </p:par>
                              <p:par>
                                <p:cTn id="536" presetID="49" presetClass="entr" presetSubtype="0" decel="100000" fill="hold" nodeType="withEffect">
                                  <p:stCondLst>
                                    <p:cond delay="0"/>
                                  </p:stCondLst>
                                  <p:childTnLst>
                                    <p:set>
                                      <p:cBhvr>
                                        <p:cTn id="537" dur="1" fill="hold">
                                          <p:stCondLst>
                                            <p:cond delay="0"/>
                                          </p:stCondLst>
                                        </p:cTn>
                                        <p:tgtEl>
                                          <p:spTgt spid="213"/>
                                        </p:tgtEl>
                                        <p:attrNameLst>
                                          <p:attrName>style.visibility</p:attrName>
                                        </p:attrNameLst>
                                      </p:cBhvr>
                                      <p:to>
                                        <p:strVal val="visible"/>
                                      </p:to>
                                    </p:set>
                                    <p:anim calcmode="lin" valueType="num">
                                      <p:cBhvr>
                                        <p:cTn id="538" dur="500" fill="hold"/>
                                        <p:tgtEl>
                                          <p:spTgt spid="213"/>
                                        </p:tgtEl>
                                        <p:attrNameLst>
                                          <p:attrName>ppt_w</p:attrName>
                                        </p:attrNameLst>
                                      </p:cBhvr>
                                      <p:tavLst>
                                        <p:tav tm="0">
                                          <p:val>
                                            <p:fltVal val="0"/>
                                          </p:val>
                                        </p:tav>
                                        <p:tav tm="100000">
                                          <p:val>
                                            <p:strVal val="#ppt_w"/>
                                          </p:val>
                                        </p:tav>
                                      </p:tavLst>
                                    </p:anim>
                                    <p:anim calcmode="lin" valueType="num">
                                      <p:cBhvr>
                                        <p:cTn id="539" dur="500" fill="hold"/>
                                        <p:tgtEl>
                                          <p:spTgt spid="213"/>
                                        </p:tgtEl>
                                        <p:attrNameLst>
                                          <p:attrName>ppt_h</p:attrName>
                                        </p:attrNameLst>
                                      </p:cBhvr>
                                      <p:tavLst>
                                        <p:tav tm="0">
                                          <p:val>
                                            <p:fltVal val="0"/>
                                          </p:val>
                                        </p:tav>
                                        <p:tav tm="100000">
                                          <p:val>
                                            <p:strVal val="#ppt_h"/>
                                          </p:val>
                                        </p:tav>
                                      </p:tavLst>
                                    </p:anim>
                                    <p:anim calcmode="lin" valueType="num">
                                      <p:cBhvr>
                                        <p:cTn id="540" dur="500" fill="hold"/>
                                        <p:tgtEl>
                                          <p:spTgt spid="213"/>
                                        </p:tgtEl>
                                        <p:attrNameLst>
                                          <p:attrName>style.rotation</p:attrName>
                                        </p:attrNameLst>
                                      </p:cBhvr>
                                      <p:tavLst>
                                        <p:tav tm="0">
                                          <p:val>
                                            <p:fltVal val="360"/>
                                          </p:val>
                                        </p:tav>
                                        <p:tav tm="100000">
                                          <p:val>
                                            <p:fltVal val="0"/>
                                          </p:val>
                                        </p:tav>
                                      </p:tavLst>
                                    </p:anim>
                                    <p:animEffect transition="in" filter="fade">
                                      <p:cBhvr>
                                        <p:cTn id="541" dur="500"/>
                                        <p:tgtEl>
                                          <p:spTgt spid="213"/>
                                        </p:tgtEl>
                                      </p:cBhvr>
                                    </p:animEffect>
                                  </p:childTnLst>
                                </p:cTn>
                              </p:par>
                              <p:par>
                                <p:cTn id="542" presetID="49" presetClass="entr" presetSubtype="0" decel="100000" fill="hold" nodeType="withEffect">
                                  <p:stCondLst>
                                    <p:cond delay="0"/>
                                  </p:stCondLst>
                                  <p:childTnLst>
                                    <p:set>
                                      <p:cBhvr>
                                        <p:cTn id="543" dur="1" fill="hold">
                                          <p:stCondLst>
                                            <p:cond delay="0"/>
                                          </p:stCondLst>
                                        </p:cTn>
                                        <p:tgtEl>
                                          <p:spTgt spid="214"/>
                                        </p:tgtEl>
                                        <p:attrNameLst>
                                          <p:attrName>style.visibility</p:attrName>
                                        </p:attrNameLst>
                                      </p:cBhvr>
                                      <p:to>
                                        <p:strVal val="visible"/>
                                      </p:to>
                                    </p:set>
                                    <p:anim calcmode="lin" valueType="num">
                                      <p:cBhvr>
                                        <p:cTn id="544" dur="500" fill="hold"/>
                                        <p:tgtEl>
                                          <p:spTgt spid="214"/>
                                        </p:tgtEl>
                                        <p:attrNameLst>
                                          <p:attrName>ppt_w</p:attrName>
                                        </p:attrNameLst>
                                      </p:cBhvr>
                                      <p:tavLst>
                                        <p:tav tm="0">
                                          <p:val>
                                            <p:fltVal val="0"/>
                                          </p:val>
                                        </p:tav>
                                        <p:tav tm="100000">
                                          <p:val>
                                            <p:strVal val="#ppt_w"/>
                                          </p:val>
                                        </p:tav>
                                      </p:tavLst>
                                    </p:anim>
                                    <p:anim calcmode="lin" valueType="num">
                                      <p:cBhvr>
                                        <p:cTn id="545" dur="500" fill="hold"/>
                                        <p:tgtEl>
                                          <p:spTgt spid="214"/>
                                        </p:tgtEl>
                                        <p:attrNameLst>
                                          <p:attrName>ppt_h</p:attrName>
                                        </p:attrNameLst>
                                      </p:cBhvr>
                                      <p:tavLst>
                                        <p:tav tm="0">
                                          <p:val>
                                            <p:fltVal val="0"/>
                                          </p:val>
                                        </p:tav>
                                        <p:tav tm="100000">
                                          <p:val>
                                            <p:strVal val="#ppt_h"/>
                                          </p:val>
                                        </p:tav>
                                      </p:tavLst>
                                    </p:anim>
                                    <p:anim calcmode="lin" valueType="num">
                                      <p:cBhvr>
                                        <p:cTn id="546" dur="500" fill="hold"/>
                                        <p:tgtEl>
                                          <p:spTgt spid="214"/>
                                        </p:tgtEl>
                                        <p:attrNameLst>
                                          <p:attrName>style.rotation</p:attrName>
                                        </p:attrNameLst>
                                      </p:cBhvr>
                                      <p:tavLst>
                                        <p:tav tm="0">
                                          <p:val>
                                            <p:fltVal val="360"/>
                                          </p:val>
                                        </p:tav>
                                        <p:tav tm="100000">
                                          <p:val>
                                            <p:fltVal val="0"/>
                                          </p:val>
                                        </p:tav>
                                      </p:tavLst>
                                    </p:anim>
                                    <p:animEffect transition="in" filter="fade">
                                      <p:cBhvr>
                                        <p:cTn id="547" dur="500"/>
                                        <p:tgtEl>
                                          <p:spTgt spid="214"/>
                                        </p:tgtEl>
                                      </p:cBhvr>
                                    </p:animEffect>
                                  </p:childTnLst>
                                </p:cTn>
                              </p:par>
                              <p:par>
                                <p:cTn id="548" presetID="49" presetClass="entr" presetSubtype="0" decel="100000" fill="hold" nodeType="withEffect">
                                  <p:stCondLst>
                                    <p:cond delay="0"/>
                                  </p:stCondLst>
                                  <p:childTnLst>
                                    <p:set>
                                      <p:cBhvr>
                                        <p:cTn id="549" dur="1" fill="hold">
                                          <p:stCondLst>
                                            <p:cond delay="0"/>
                                          </p:stCondLst>
                                        </p:cTn>
                                        <p:tgtEl>
                                          <p:spTgt spid="215"/>
                                        </p:tgtEl>
                                        <p:attrNameLst>
                                          <p:attrName>style.visibility</p:attrName>
                                        </p:attrNameLst>
                                      </p:cBhvr>
                                      <p:to>
                                        <p:strVal val="visible"/>
                                      </p:to>
                                    </p:set>
                                    <p:anim calcmode="lin" valueType="num">
                                      <p:cBhvr>
                                        <p:cTn id="550" dur="500" fill="hold"/>
                                        <p:tgtEl>
                                          <p:spTgt spid="215"/>
                                        </p:tgtEl>
                                        <p:attrNameLst>
                                          <p:attrName>ppt_w</p:attrName>
                                        </p:attrNameLst>
                                      </p:cBhvr>
                                      <p:tavLst>
                                        <p:tav tm="0">
                                          <p:val>
                                            <p:fltVal val="0"/>
                                          </p:val>
                                        </p:tav>
                                        <p:tav tm="100000">
                                          <p:val>
                                            <p:strVal val="#ppt_w"/>
                                          </p:val>
                                        </p:tav>
                                      </p:tavLst>
                                    </p:anim>
                                    <p:anim calcmode="lin" valueType="num">
                                      <p:cBhvr>
                                        <p:cTn id="551" dur="500" fill="hold"/>
                                        <p:tgtEl>
                                          <p:spTgt spid="215"/>
                                        </p:tgtEl>
                                        <p:attrNameLst>
                                          <p:attrName>ppt_h</p:attrName>
                                        </p:attrNameLst>
                                      </p:cBhvr>
                                      <p:tavLst>
                                        <p:tav tm="0">
                                          <p:val>
                                            <p:fltVal val="0"/>
                                          </p:val>
                                        </p:tav>
                                        <p:tav tm="100000">
                                          <p:val>
                                            <p:strVal val="#ppt_h"/>
                                          </p:val>
                                        </p:tav>
                                      </p:tavLst>
                                    </p:anim>
                                    <p:anim calcmode="lin" valueType="num">
                                      <p:cBhvr>
                                        <p:cTn id="552" dur="500" fill="hold"/>
                                        <p:tgtEl>
                                          <p:spTgt spid="215"/>
                                        </p:tgtEl>
                                        <p:attrNameLst>
                                          <p:attrName>style.rotation</p:attrName>
                                        </p:attrNameLst>
                                      </p:cBhvr>
                                      <p:tavLst>
                                        <p:tav tm="0">
                                          <p:val>
                                            <p:fltVal val="360"/>
                                          </p:val>
                                        </p:tav>
                                        <p:tav tm="100000">
                                          <p:val>
                                            <p:fltVal val="0"/>
                                          </p:val>
                                        </p:tav>
                                      </p:tavLst>
                                    </p:anim>
                                    <p:animEffect transition="in" filter="fade">
                                      <p:cBhvr>
                                        <p:cTn id="553" dur="500"/>
                                        <p:tgtEl>
                                          <p:spTgt spid="215"/>
                                        </p:tgtEl>
                                      </p:cBhvr>
                                    </p:animEffect>
                                  </p:childTnLst>
                                </p:cTn>
                              </p:par>
                              <p:par>
                                <p:cTn id="554" presetID="55" presetClass="entr" presetSubtype="0" fill="hold" grpId="0" nodeType="withEffect">
                                  <p:stCondLst>
                                    <p:cond delay="0"/>
                                  </p:stCondLst>
                                  <p:childTnLst>
                                    <p:set>
                                      <p:cBhvr>
                                        <p:cTn id="555" dur="1" fill="hold">
                                          <p:stCondLst>
                                            <p:cond delay="0"/>
                                          </p:stCondLst>
                                        </p:cTn>
                                        <p:tgtEl>
                                          <p:spTgt spid="216"/>
                                        </p:tgtEl>
                                        <p:attrNameLst>
                                          <p:attrName>style.visibility</p:attrName>
                                        </p:attrNameLst>
                                      </p:cBhvr>
                                      <p:to>
                                        <p:strVal val="visible"/>
                                      </p:to>
                                    </p:set>
                                    <p:anim calcmode="lin" valueType="num">
                                      <p:cBhvr>
                                        <p:cTn id="556" dur="1000" fill="hold"/>
                                        <p:tgtEl>
                                          <p:spTgt spid="216"/>
                                        </p:tgtEl>
                                        <p:attrNameLst>
                                          <p:attrName>ppt_w</p:attrName>
                                        </p:attrNameLst>
                                      </p:cBhvr>
                                      <p:tavLst>
                                        <p:tav tm="0">
                                          <p:val>
                                            <p:strVal val="#ppt_w*0.70"/>
                                          </p:val>
                                        </p:tav>
                                        <p:tav tm="100000">
                                          <p:val>
                                            <p:strVal val="#ppt_w"/>
                                          </p:val>
                                        </p:tav>
                                      </p:tavLst>
                                    </p:anim>
                                    <p:anim calcmode="lin" valueType="num">
                                      <p:cBhvr>
                                        <p:cTn id="557" dur="1000" fill="hold"/>
                                        <p:tgtEl>
                                          <p:spTgt spid="216"/>
                                        </p:tgtEl>
                                        <p:attrNameLst>
                                          <p:attrName>ppt_h</p:attrName>
                                        </p:attrNameLst>
                                      </p:cBhvr>
                                      <p:tavLst>
                                        <p:tav tm="0">
                                          <p:val>
                                            <p:strVal val="#ppt_h"/>
                                          </p:val>
                                        </p:tav>
                                        <p:tav tm="100000">
                                          <p:val>
                                            <p:strVal val="#ppt_h"/>
                                          </p:val>
                                        </p:tav>
                                      </p:tavLst>
                                    </p:anim>
                                    <p:animEffect transition="in" filter="fade">
                                      <p:cBhvr>
                                        <p:cTn id="558" dur="1000"/>
                                        <p:tgtEl>
                                          <p:spTgt spid="216"/>
                                        </p:tgtEl>
                                      </p:cBhvr>
                                    </p:animEffect>
                                  </p:childTnLst>
                                </p:cTn>
                              </p:par>
                              <p:par>
                                <p:cTn id="559" presetID="55" presetClass="entr" presetSubtype="0" fill="hold" grpId="0" nodeType="withEffect">
                                  <p:stCondLst>
                                    <p:cond delay="0"/>
                                  </p:stCondLst>
                                  <p:childTnLst>
                                    <p:set>
                                      <p:cBhvr>
                                        <p:cTn id="560" dur="1" fill="hold">
                                          <p:stCondLst>
                                            <p:cond delay="0"/>
                                          </p:stCondLst>
                                        </p:cTn>
                                        <p:tgtEl>
                                          <p:spTgt spid="217"/>
                                        </p:tgtEl>
                                        <p:attrNameLst>
                                          <p:attrName>style.visibility</p:attrName>
                                        </p:attrNameLst>
                                      </p:cBhvr>
                                      <p:to>
                                        <p:strVal val="visible"/>
                                      </p:to>
                                    </p:set>
                                    <p:anim calcmode="lin" valueType="num">
                                      <p:cBhvr>
                                        <p:cTn id="561" dur="1000" fill="hold"/>
                                        <p:tgtEl>
                                          <p:spTgt spid="217"/>
                                        </p:tgtEl>
                                        <p:attrNameLst>
                                          <p:attrName>ppt_w</p:attrName>
                                        </p:attrNameLst>
                                      </p:cBhvr>
                                      <p:tavLst>
                                        <p:tav tm="0">
                                          <p:val>
                                            <p:strVal val="#ppt_w*0.70"/>
                                          </p:val>
                                        </p:tav>
                                        <p:tav tm="100000">
                                          <p:val>
                                            <p:strVal val="#ppt_w"/>
                                          </p:val>
                                        </p:tav>
                                      </p:tavLst>
                                    </p:anim>
                                    <p:anim calcmode="lin" valueType="num">
                                      <p:cBhvr>
                                        <p:cTn id="562" dur="1000" fill="hold"/>
                                        <p:tgtEl>
                                          <p:spTgt spid="217"/>
                                        </p:tgtEl>
                                        <p:attrNameLst>
                                          <p:attrName>ppt_h</p:attrName>
                                        </p:attrNameLst>
                                      </p:cBhvr>
                                      <p:tavLst>
                                        <p:tav tm="0">
                                          <p:val>
                                            <p:strVal val="#ppt_h"/>
                                          </p:val>
                                        </p:tav>
                                        <p:tav tm="100000">
                                          <p:val>
                                            <p:strVal val="#ppt_h"/>
                                          </p:val>
                                        </p:tav>
                                      </p:tavLst>
                                    </p:anim>
                                    <p:animEffect transition="in" filter="fade">
                                      <p:cBhvr>
                                        <p:cTn id="563" dur="1000"/>
                                        <p:tgtEl>
                                          <p:spTgt spid="217"/>
                                        </p:tgtEl>
                                      </p:cBhvr>
                                    </p:animEffect>
                                  </p:childTnLst>
                                </p:cTn>
                              </p:par>
                              <p:par>
                                <p:cTn id="564" presetID="49" presetClass="entr" presetSubtype="0" decel="100000" fill="hold" nodeType="withEffect">
                                  <p:stCondLst>
                                    <p:cond delay="0"/>
                                  </p:stCondLst>
                                  <p:childTnLst>
                                    <p:set>
                                      <p:cBhvr>
                                        <p:cTn id="565" dur="1" fill="hold">
                                          <p:stCondLst>
                                            <p:cond delay="0"/>
                                          </p:stCondLst>
                                        </p:cTn>
                                        <p:tgtEl>
                                          <p:spTgt spid="252"/>
                                        </p:tgtEl>
                                        <p:attrNameLst>
                                          <p:attrName>style.visibility</p:attrName>
                                        </p:attrNameLst>
                                      </p:cBhvr>
                                      <p:to>
                                        <p:strVal val="visible"/>
                                      </p:to>
                                    </p:set>
                                    <p:anim calcmode="lin" valueType="num">
                                      <p:cBhvr>
                                        <p:cTn id="566" dur="500" fill="hold"/>
                                        <p:tgtEl>
                                          <p:spTgt spid="252"/>
                                        </p:tgtEl>
                                        <p:attrNameLst>
                                          <p:attrName>ppt_w</p:attrName>
                                        </p:attrNameLst>
                                      </p:cBhvr>
                                      <p:tavLst>
                                        <p:tav tm="0">
                                          <p:val>
                                            <p:fltVal val="0"/>
                                          </p:val>
                                        </p:tav>
                                        <p:tav tm="100000">
                                          <p:val>
                                            <p:strVal val="#ppt_w"/>
                                          </p:val>
                                        </p:tav>
                                      </p:tavLst>
                                    </p:anim>
                                    <p:anim calcmode="lin" valueType="num">
                                      <p:cBhvr>
                                        <p:cTn id="567" dur="500" fill="hold"/>
                                        <p:tgtEl>
                                          <p:spTgt spid="252"/>
                                        </p:tgtEl>
                                        <p:attrNameLst>
                                          <p:attrName>ppt_h</p:attrName>
                                        </p:attrNameLst>
                                      </p:cBhvr>
                                      <p:tavLst>
                                        <p:tav tm="0">
                                          <p:val>
                                            <p:fltVal val="0"/>
                                          </p:val>
                                        </p:tav>
                                        <p:tav tm="100000">
                                          <p:val>
                                            <p:strVal val="#ppt_h"/>
                                          </p:val>
                                        </p:tav>
                                      </p:tavLst>
                                    </p:anim>
                                    <p:anim calcmode="lin" valueType="num">
                                      <p:cBhvr>
                                        <p:cTn id="568" dur="500" fill="hold"/>
                                        <p:tgtEl>
                                          <p:spTgt spid="252"/>
                                        </p:tgtEl>
                                        <p:attrNameLst>
                                          <p:attrName>style.rotation</p:attrName>
                                        </p:attrNameLst>
                                      </p:cBhvr>
                                      <p:tavLst>
                                        <p:tav tm="0">
                                          <p:val>
                                            <p:fltVal val="360"/>
                                          </p:val>
                                        </p:tav>
                                        <p:tav tm="100000">
                                          <p:val>
                                            <p:fltVal val="0"/>
                                          </p:val>
                                        </p:tav>
                                      </p:tavLst>
                                    </p:anim>
                                    <p:animEffect transition="in" filter="fade">
                                      <p:cBhvr>
                                        <p:cTn id="569" dur="500"/>
                                        <p:tgtEl>
                                          <p:spTgt spid="252"/>
                                        </p:tgtEl>
                                      </p:cBhvr>
                                    </p:animEffect>
                                  </p:childTnLst>
                                </p:cTn>
                              </p:par>
                              <p:par>
                                <p:cTn id="570" presetID="49" presetClass="entr" presetSubtype="0" decel="100000" fill="hold" nodeType="withEffect">
                                  <p:stCondLst>
                                    <p:cond delay="0"/>
                                  </p:stCondLst>
                                  <p:childTnLst>
                                    <p:set>
                                      <p:cBhvr>
                                        <p:cTn id="571" dur="1" fill="hold">
                                          <p:stCondLst>
                                            <p:cond delay="0"/>
                                          </p:stCondLst>
                                        </p:cTn>
                                        <p:tgtEl>
                                          <p:spTgt spid="253"/>
                                        </p:tgtEl>
                                        <p:attrNameLst>
                                          <p:attrName>style.visibility</p:attrName>
                                        </p:attrNameLst>
                                      </p:cBhvr>
                                      <p:to>
                                        <p:strVal val="visible"/>
                                      </p:to>
                                    </p:set>
                                    <p:anim calcmode="lin" valueType="num">
                                      <p:cBhvr>
                                        <p:cTn id="572" dur="500" fill="hold"/>
                                        <p:tgtEl>
                                          <p:spTgt spid="253"/>
                                        </p:tgtEl>
                                        <p:attrNameLst>
                                          <p:attrName>ppt_w</p:attrName>
                                        </p:attrNameLst>
                                      </p:cBhvr>
                                      <p:tavLst>
                                        <p:tav tm="0">
                                          <p:val>
                                            <p:fltVal val="0"/>
                                          </p:val>
                                        </p:tav>
                                        <p:tav tm="100000">
                                          <p:val>
                                            <p:strVal val="#ppt_w"/>
                                          </p:val>
                                        </p:tav>
                                      </p:tavLst>
                                    </p:anim>
                                    <p:anim calcmode="lin" valueType="num">
                                      <p:cBhvr>
                                        <p:cTn id="573" dur="500" fill="hold"/>
                                        <p:tgtEl>
                                          <p:spTgt spid="253"/>
                                        </p:tgtEl>
                                        <p:attrNameLst>
                                          <p:attrName>ppt_h</p:attrName>
                                        </p:attrNameLst>
                                      </p:cBhvr>
                                      <p:tavLst>
                                        <p:tav tm="0">
                                          <p:val>
                                            <p:fltVal val="0"/>
                                          </p:val>
                                        </p:tav>
                                        <p:tav tm="100000">
                                          <p:val>
                                            <p:strVal val="#ppt_h"/>
                                          </p:val>
                                        </p:tav>
                                      </p:tavLst>
                                    </p:anim>
                                    <p:anim calcmode="lin" valueType="num">
                                      <p:cBhvr>
                                        <p:cTn id="574" dur="500" fill="hold"/>
                                        <p:tgtEl>
                                          <p:spTgt spid="253"/>
                                        </p:tgtEl>
                                        <p:attrNameLst>
                                          <p:attrName>style.rotation</p:attrName>
                                        </p:attrNameLst>
                                      </p:cBhvr>
                                      <p:tavLst>
                                        <p:tav tm="0">
                                          <p:val>
                                            <p:fltVal val="360"/>
                                          </p:val>
                                        </p:tav>
                                        <p:tav tm="100000">
                                          <p:val>
                                            <p:fltVal val="0"/>
                                          </p:val>
                                        </p:tav>
                                      </p:tavLst>
                                    </p:anim>
                                    <p:animEffect transition="in" filter="fade">
                                      <p:cBhvr>
                                        <p:cTn id="575" dur="500"/>
                                        <p:tgtEl>
                                          <p:spTgt spid="253"/>
                                        </p:tgtEl>
                                      </p:cBhvr>
                                    </p:animEffect>
                                  </p:childTnLst>
                                </p:cTn>
                              </p:par>
                              <p:par>
                                <p:cTn id="576" presetID="49" presetClass="entr" presetSubtype="0" decel="100000" fill="hold" nodeType="withEffect">
                                  <p:stCondLst>
                                    <p:cond delay="0"/>
                                  </p:stCondLst>
                                  <p:childTnLst>
                                    <p:set>
                                      <p:cBhvr>
                                        <p:cTn id="577" dur="1" fill="hold">
                                          <p:stCondLst>
                                            <p:cond delay="0"/>
                                          </p:stCondLst>
                                        </p:cTn>
                                        <p:tgtEl>
                                          <p:spTgt spid="254"/>
                                        </p:tgtEl>
                                        <p:attrNameLst>
                                          <p:attrName>style.visibility</p:attrName>
                                        </p:attrNameLst>
                                      </p:cBhvr>
                                      <p:to>
                                        <p:strVal val="visible"/>
                                      </p:to>
                                    </p:set>
                                    <p:anim calcmode="lin" valueType="num">
                                      <p:cBhvr>
                                        <p:cTn id="578" dur="500" fill="hold"/>
                                        <p:tgtEl>
                                          <p:spTgt spid="254"/>
                                        </p:tgtEl>
                                        <p:attrNameLst>
                                          <p:attrName>ppt_w</p:attrName>
                                        </p:attrNameLst>
                                      </p:cBhvr>
                                      <p:tavLst>
                                        <p:tav tm="0">
                                          <p:val>
                                            <p:fltVal val="0"/>
                                          </p:val>
                                        </p:tav>
                                        <p:tav tm="100000">
                                          <p:val>
                                            <p:strVal val="#ppt_w"/>
                                          </p:val>
                                        </p:tav>
                                      </p:tavLst>
                                    </p:anim>
                                    <p:anim calcmode="lin" valueType="num">
                                      <p:cBhvr>
                                        <p:cTn id="579" dur="500" fill="hold"/>
                                        <p:tgtEl>
                                          <p:spTgt spid="254"/>
                                        </p:tgtEl>
                                        <p:attrNameLst>
                                          <p:attrName>ppt_h</p:attrName>
                                        </p:attrNameLst>
                                      </p:cBhvr>
                                      <p:tavLst>
                                        <p:tav tm="0">
                                          <p:val>
                                            <p:fltVal val="0"/>
                                          </p:val>
                                        </p:tav>
                                        <p:tav tm="100000">
                                          <p:val>
                                            <p:strVal val="#ppt_h"/>
                                          </p:val>
                                        </p:tav>
                                      </p:tavLst>
                                    </p:anim>
                                    <p:anim calcmode="lin" valueType="num">
                                      <p:cBhvr>
                                        <p:cTn id="580" dur="500" fill="hold"/>
                                        <p:tgtEl>
                                          <p:spTgt spid="254"/>
                                        </p:tgtEl>
                                        <p:attrNameLst>
                                          <p:attrName>style.rotation</p:attrName>
                                        </p:attrNameLst>
                                      </p:cBhvr>
                                      <p:tavLst>
                                        <p:tav tm="0">
                                          <p:val>
                                            <p:fltVal val="360"/>
                                          </p:val>
                                        </p:tav>
                                        <p:tav tm="100000">
                                          <p:val>
                                            <p:fltVal val="0"/>
                                          </p:val>
                                        </p:tav>
                                      </p:tavLst>
                                    </p:anim>
                                    <p:animEffect transition="in" filter="fade">
                                      <p:cBhvr>
                                        <p:cTn id="581" dur="500"/>
                                        <p:tgtEl>
                                          <p:spTgt spid="254"/>
                                        </p:tgtEl>
                                      </p:cBhvr>
                                    </p:animEffect>
                                  </p:childTnLst>
                                </p:cTn>
                              </p:par>
                              <p:par>
                                <p:cTn id="582" presetID="49" presetClass="entr" presetSubtype="0" decel="100000" fill="hold" nodeType="withEffect">
                                  <p:stCondLst>
                                    <p:cond delay="0"/>
                                  </p:stCondLst>
                                  <p:childTnLst>
                                    <p:set>
                                      <p:cBhvr>
                                        <p:cTn id="583" dur="1" fill="hold">
                                          <p:stCondLst>
                                            <p:cond delay="0"/>
                                          </p:stCondLst>
                                        </p:cTn>
                                        <p:tgtEl>
                                          <p:spTgt spid="255"/>
                                        </p:tgtEl>
                                        <p:attrNameLst>
                                          <p:attrName>style.visibility</p:attrName>
                                        </p:attrNameLst>
                                      </p:cBhvr>
                                      <p:to>
                                        <p:strVal val="visible"/>
                                      </p:to>
                                    </p:set>
                                    <p:anim calcmode="lin" valueType="num">
                                      <p:cBhvr>
                                        <p:cTn id="584" dur="500" fill="hold"/>
                                        <p:tgtEl>
                                          <p:spTgt spid="255"/>
                                        </p:tgtEl>
                                        <p:attrNameLst>
                                          <p:attrName>ppt_w</p:attrName>
                                        </p:attrNameLst>
                                      </p:cBhvr>
                                      <p:tavLst>
                                        <p:tav tm="0">
                                          <p:val>
                                            <p:fltVal val="0"/>
                                          </p:val>
                                        </p:tav>
                                        <p:tav tm="100000">
                                          <p:val>
                                            <p:strVal val="#ppt_w"/>
                                          </p:val>
                                        </p:tav>
                                      </p:tavLst>
                                    </p:anim>
                                    <p:anim calcmode="lin" valueType="num">
                                      <p:cBhvr>
                                        <p:cTn id="585" dur="500" fill="hold"/>
                                        <p:tgtEl>
                                          <p:spTgt spid="255"/>
                                        </p:tgtEl>
                                        <p:attrNameLst>
                                          <p:attrName>ppt_h</p:attrName>
                                        </p:attrNameLst>
                                      </p:cBhvr>
                                      <p:tavLst>
                                        <p:tav tm="0">
                                          <p:val>
                                            <p:fltVal val="0"/>
                                          </p:val>
                                        </p:tav>
                                        <p:tav tm="100000">
                                          <p:val>
                                            <p:strVal val="#ppt_h"/>
                                          </p:val>
                                        </p:tav>
                                      </p:tavLst>
                                    </p:anim>
                                    <p:anim calcmode="lin" valueType="num">
                                      <p:cBhvr>
                                        <p:cTn id="586" dur="500" fill="hold"/>
                                        <p:tgtEl>
                                          <p:spTgt spid="255"/>
                                        </p:tgtEl>
                                        <p:attrNameLst>
                                          <p:attrName>style.rotation</p:attrName>
                                        </p:attrNameLst>
                                      </p:cBhvr>
                                      <p:tavLst>
                                        <p:tav tm="0">
                                          <p:val>
                                            <p:fltVal val="360"/>
                                          </p:val>
                                        </p:tav>
                                        <p:tav tm="100000">
                                          <p:val>
                                            <p:fltVal val="0"/>
                                          </p:val>
                                        </p:tav>
                                      </p:tavLst>
                                    </p:anim>
                                    <p:animEffect transition="in" filter="fade">
                                      <p:cBhvr>
                                        <p:cTn id="587" dur="500"/>
                                        <p:tgtEl>
                                          <p:spTgt spid="255"/>
                                        </p:tgtEl>
                                      </p:cBhvr>
                                    </p:animEffect>
                                  </p:childTnLst>
                                </p:cTn>
                              </p:par>
                              <p:par>
                                <p:cTn id="588" presetID="49" presetClass="entr" presetSubtype="0" decel="100000" fill="hold" nodeType="withEffect">
                                  <p:stCondLst>
                                    <p:cond delay="0"/>
                                  </p:stCondLst>
                                  <p:childTnLst>
                                    <p:set>
                                      <p:cBhvr>
                                        <p:cTn id="589" dur="1" fill="hold">
                                          <p:stCondLst>
                                            <p:cond delay="0"/>
                                          </p:stCondLst>
                                        </p:cTn>
                                        <p:tgtEl>
                                          <p:spTgt spid="256"/>
                                        </p:tgtEl>
                                        <p:attrNameLst>
                                          <p:attrName>style.visibility</p:attrName>
                                        </p:attrNameLst>
                                      </p:cBhvr>
                                      <p:to>
                                        <p:strVal val="visible"/>
                                      </p:to>
                                    </p:set>
                                    <p:anim calcmode="lin" valueType="num">
                                      <p:cBhvr>
                                        <p:cTn id="590" dur="500" fill="hold"/>
                                        <p:tgtEl>
                                          <p:spTgt spid="256"/>
                                        </p:tgtEl>
                                        <p:attrNameLst>
                                          <p:attrName>ppt_w</p:attrName>
                                        </p:attrNameLst>
                                      </p:cBhvr>
                                      <p:tavLst>
                                        <p:tav tm="0">
                                          <p:val>
                                            <p:fltVal val="0"/>
                                          </p:val>
                                        </p:tav>
                                        <p:tav tm="100000">
                                          <p:val>
                                            <p:strVal val="#ppt_w"/>
                                          </p:val>
                                        </p:tav>
                                      </p:tavLst>
                                    </p:anim>
                                    <p:anim calcmode="lin" valueType="num">
                                      <p:cBhvr>
                                        <p:cTn id="591" dur="500" fill="hold"/>
                                        <p:tgtEl>
                                          <p:spTgt spid="256"/>
                                        </p:tgtEl>
                                        <p:attrNameLst>
                                          <p:attrName>ppt_h</p:attrName>
                                        </p:attrNameLst>
                                      </p:cBhvr>
                                      <p:tavLst>
                                        <p:tav tm="0">
                                          <p:val>
                                            <p:fltVal val="0"/>
                                          </p:val>
                                        </p:tav>
                                        <p:tav tm="100000">
                                          <p:val>
                                            <p:strVal val="#ppt_h"/>
                                          </p:val>
                                        </p:tav>
                                      </p:tavLst>
                                    </p:anim>
                                    <p:anim calcmode="lin" valueType="num">
                                      <p:cBhvr>
                                        <p:cTn id="592" dur="500" fill="hold"/>
                                        <p:tgtEl>
                                          <p:spTgt spid="256"/>
                                        </p:tgtEl>
                                        <p:attrNameLst>
                                          <p:attrName>style.rotation</p:attrName>
                                        </p:attrNameLst>
                                      </p:cBhvr>
                                      <p:tavLst>
                                        <p:tav tm="0">
                                          <p:val>
                                            <p:fltVal val="360"/>
                                          </p:val>
                                        </p:tav>
                                        <p:tav tm="100000">
                                          <p:val>
                                            <p:fltVal val="0"/>
                                          </p:val>
                                        </p:tav>
                                      </p:tavLst>
                                    </p:anim>
                                    <p:animEffect transition="in" filter="fade">
                                      <p:cBhvr>
                                        <p:cTn id="593" dur="500"/>
                                        <p:tgtEl>
                                          <p:spTgt spid="256"/>
                                        </p:tgtEl>
                                      </p:cBhvr>
                                    </p:animEffect>
                                  </p:childTnLst>
                                </p:cTn>
                              </p:par>
                              <p:par>
                                <p:cTn id="594" presetID="49" presetClass="entr" presetSubtype="0" decel="100000" fill="hold" nodeType="withEffect">
                                  <p:stCondLst>
                                    <p:cond delay="0"/>
                                  </p:stCondLst>
                                  <p:childTnLst>
                                    <p:set>
                                      <p:cBhvr>
                                        <p:cTn id="595" dur="1" fill="hold">
                                          <p:stCondLst>
                                            <p:cond delay="0"/>
                                          </p:stCondLst>
                                        </p:cTn>
                                        <p:tgtEl>
                                          <p:spTgt spid="257"/>
                                        </p:tgtEl>
                                        <p:attrNameLst>
                                          <p:attrName>style.visibility</p:attrName>
                                        </p:attrNameLst>
                                      </p:cBhvr>
                                      <p:to>
                                        <p:strVal val="visible"/>
                                      </p:to>
                                    </p:set>
                                    <p:anim calcmode="lin" valueType="num">
                                      <p:cBhvr>
                                        <p:cTn id="596" dur="500" fill="hold"/>
                                        <p:tgtEl>
                                          <p:spTgt spid="257"/>
                                        </p:tgtEl>
                                        <p:attrNameLst>
                                          <p:attrName>ppt_w</p:attrName>
                                        </p:attrNameLst>
                                      </p:cBhvr>
                                      <p:tavLst>
                                        <p:tav tm="0">
                                          <p:val>
                                            <p:fltVal val="0"/>
                                          </p:val>
                                        </p:tav>
                                        <p:tav tm="100000">
                                          <p:val>
                                            <p:strVal val="#ppt_w"/>
                                          </p:val>
                                        </p:tav>
                                      </p:tavLst>
                                    </p:anim>
                                    <p:anim calcmode="lin" valueType="num">
                                      <p:cBhvr>
                                        <p:cTn id="597" dur="500" fill="hold"/>
                                        <p:tgtEl>
                                          <p:spTgt spid="257"/>
                                        </p:tgtEl>
                                        <p:attrNameLst>
                                          <p:attrName>ppt_h</p:attrName>
                                        </p:attrNameLst>
                                      </p:cBhvr>
                                      <p:tavLst>
                                        <p:tav tm="0">
                                          <p:val>
                                            <p:fltVal val="0"/>
                                          </p:val>
                                        </p:tav>
                                        <p:tav tm="100000">
                                          <p:val>
                                            <p:strVal val="#ppt_h"/>
                                          </p:val>
                                        </p:tav>
                                      </p:tavLst>
                                    </p:anim>
                                    <p:anim calcmode="lin" valueType="num">
                                      <p:cBhvr>
                                        <p:cTn id="598" dur="500" fill="hold"/>
                                        <p:tgtEl>
                                          <p:spTgt spid="257"/>
                                        </p:tgtEl>
                                        <p:attrNameLst>
                                          <p:attrName>style.rotation</p:attrName>
                                        </p:attrNameLst>
                                      </p:cBhvr>
                                      <p:tavLst>
                                        <p:tav tm="0">
                                          <p:val>
                                            <p:fltVal val="360"/>
                                          </p:val>
                                        </p:tav>
                                        <p:tav tm="100000">
                                          <p:val>
                                            <p:fltVal val="0"/>
                                          </p:val>
                                        </p:tav>
                                      </p:tavLst>
                                    </p:anim>
                                    <p:animEffect transition="in" filter="fade">
                                      <p:cBhvr>
                                        <p:cTn id="599" dur="500"/>
                                        <p:tgtEl>
                                          <p:spTgt spid="257"/>
                                        </p:tgtEl>
                                      </p:cBhvr>
                                    </p:animEffect>
                                  </p:childTnLst>
                                </p:cTn>
                              </p:par>
                              <p:par>
                                <p:cTn id="600" presetID="49" presetClass="entr" presetSubtype="0" decel="100000" fill="hold" nodeType="withEffect">
                                  <p:stCondLst>
                                    <p:cond delay="0"/>
                                  </p:stCondLst>
                                  <p:childTnLst>
                                    <p:set>
                                      <p:cBhvr>
                                        <p:cTn id="601" dur="1" fill="hold">
                                          <p:stCondLst>
                                            <p:cond delay="0"/>
                                          </p:stCondLst>
                                        </p:cTn>
                                        <p:tgtEl>
                                          <p:spTgt spid="258"/>
                                        </p:tgtEl>
                                        <p:attrNameLst>
                                          <p:attrName>style.visibility</p:attrName>
                                        </p:attrNameLst>
                                      </p:cBhvr>
                                      <p:to>
                                        <p:strVal val="visible"/>
                                      </p:to>
                                    </p:set>
                                    <p:anim calcmode="lin" valueType="num">
                                      <p:cBhvr>
                                        <p:cTn id="602" dur="500" fill="hold"/>
                                        <p:tgtEl>
                                          <p:spTgt spid="258"/>
                                        </p:tgtEl>
                                        <p:attrNameLst>
                                          <p:attrName>ppt_w</p:attrName>
                                        </p:attrNameLst>
                                      </p:cBhvr>
                                      <p:tavLst>
                                        <p:tav tm="0">
                                          <p:val>
                                            <p:fltVal val="0"/>
                                          </p:val>
                                        </p:tav>
                                        <p:tav tm="100000">
                                          <p:val>
                                            <p:strVal val="#ppt_w"/>
                                          </p:val>
                                        </p:tav>
                                      </p:tavLst>
                                    </p:anim>
                                    <p:anim calcmode="lin" valueType="num">
                                      <p:cBhvr>
                                        <p:cTn id="603" dur="500" fill="hold"/>
                                        <p:tgtEl>
                                          <p:spTgt spid="258"/>
                                        </p:tgtEl>
                                        <p:attrNameLst>
                                          <p:attrName>ppt_h</p:attrName>
                                        </p:attrNameLst>
                                      </p:cBhvr>
                                      <p:tavLst>
                                        <p:tav tm="0">
                                          <p:val>
                                            <p:fltVal val="0"/>
                                          </p:val>
                                        </p:tav>
                                        <p:tav tm="100000">
                                          <p:val>
                                            <p:strVal val="#ppt_h"/>
                                          </p:val>
                                        </p:tav>
                                      </p:tavLst>
                                    </p:anim>
                                    <p:anim calcmode="lin" valueType="num">
                                      <p:cBhvr>
                                        <p:cTn id="604" dur="500" fill="hold"/>
                                        <p:tgtEl>
                                          <p:spTgt spid="258"/>
                                        </p:tgtEl>
                                        <p:attrNameLst>
                                          <p:attrName>style.rotation</p:attrName>
                                        </p:attrNameLst>
                                      </p:cBhvr>
                                      <p:tavLst>
                                        <p:tav tm="0">
                                          <p:val>
                                            <p:fltVal val="360"/>
                                          </p:val>
                                        </p:tav>
                                        <p:tav tm="100000">
                                          <p:val>
                                            <p:fltVal val="0"/>
                                          </p:val>
                                        </p:tav>
                                      </p:tavLst>
                                    </p:anim>
                                    <p:animEffect transition="in" filter="fade">
                                      <p:cBhvr>
                                        <p:cTn id="605" dur="500"/>
                                        <p:tgtEl>
                                          <p:spTgt spid="258"/>
                                        </p:tgtEl>
                                      </p:cBhvr>
                                    </p:animEffect>
                                  </p:childTnLst>
                                </p:cTn>
                              </p:par>
                              <p:par>
                                <p:cTn id="606" presetID="49" presetClass="entr" presetSubtype="0" decel="100000" fill="hold" nodeType="withEffect">
                                  <p:stCondLst>
                                    <p:cond delay="0"/>
                                  </p:stCondLst>
                                  <p:childTnLst>
                                    <p:set>
                                      <p:cBhvr>
                                        <p:cTn id="607" dur="1" fill="hold">
                                          <p:stCondLst>
                                            <p:cond delay="0"/>
                                          </p:stCondLst>
                                        </p:cTn>
                                        <p:tgtEl>
                                          <p:spTgt spid="259"/>
                                        </p:tgtEl>
                                        <p:attrNameLst>
                                          <p:attrName>style.visibility</p:attrName>
                                        </p:attrNameLst>
                                      </p:cBhvr>
                                      <p:to>
                                        <p:strVal val="visible"/>
                                      </p:to>
                                    </p:set>
                                    <p:anim calcmode="lin" valueType="num">
                                      <p:cBhvr>
                                        <p:cTn id="608" dur="500" fill="hold"/>
                                        <p:tgtEl>
                                          <p:spTgt spid="259"/>
                                        </p:tgtEl>
                                        <p:attrNameLst>
                                          <p:attrName>ppt_w</p:attrName>
                                        </p:attrNameLst>
                                      </p:cBhvr>
                                      <p:tavLst>
                                        <p:tav tm="0">
                                          <p:val>
                                            <p:fltVal val="0"/>
                                          </p:val>
                                        </p:tav>
                                        <p:tav tm="100000">
                                          <p:val>
                                            <p:strVal val="#ppt_w"/>
                                          </p:val>
                                        </p:tav>
                                      </p:tavLst>
                                    </p:anim>
                                    <p:anim calcmode="lin" valueType="num">
                                      <p:cBhvr>
                                        <p:cTn id="609" dur="500" fill="hold"/>
                                        <p:tgtEl>
                                          <p:spTgt spid="259"/>
                                        </p:tgtEl>
                                        <p:attrNameLst>
                                          <p:attrName>ppt_h</p:attrName>
                                        </p:attrNameLst>
                                      </p:cBhvr>
                                      <p:tavLst>
                                        <p:tav tm="0">
                                          <p:val>
                                            <p:fltVal val="0"/>
                                          </p:val>
                                        </p:tav>
                                        <p:tav tm="100000">
                                          <p:val>
                                            <p:strVal val="#ppt_h"/>
                                          </p:val>
                                        </p:tav>
                                      </p:tavLst>
                                    </p:anim>
                                    <p:anim calcmode="lin" valueType="num">
                                      <p:cBhvr>
                                        <p:cTn id="610" dur="500" fill="hold"/>
                                        <p:tgtEl>
                                          <p:spTgt spid="259"/>
                                        </p:tgtEl>
                                        <p:attrNameLst>
                                          <p:attrName>style.rotation</p:attrName>
                                        </p:attrNameLst>
                                      </p:cBhvr>
                                      <p:tavLst>
                                        <p:tav tm="0">
                                          <p:val>
                                            <p:fltVal val="360"/>
                                          </p:val>
                                        </p:tav>
                                        <p:tav tm="100000">
                                          <p:val>
                                            <p:fltVal val="0"/>
                                          </p:val>
                                        </p:tav>
                                      </p:tavLst>
                                    </p:anim>
                                    <p:animEffect transition="in" filter="fade">
                                      <p:cBhvr>
                                        <p:cTn id="611" dur="500"/>
                                        <p:tgtEl>
                                          <p:spTgt spid="259"/>
                                        </p:tgtEl>
                                      </p:cBhvr>
                                    </p:animEffect>
                                  </p:childTnLst>
                                </p:cTn>
                              </p:par>
                              <p:par>
                                <p:cTn id="612" presetID="49" presetClass="entr" presetSubtype="0" decel="100000" fill="hold" nodeType="withEffect">
                                  <p:stCondLst>
                                    <p:cond delay="0"/>
                                  </p:stCondLst>
                                  <p:childTnLst>
                                    <p:set>
                                      <p:cBhvr>
                                        <p:cTn id="613" dur="1" fill="hold">
                                          <p:stCondLst>
                                            <p:cond delay="0"/>
                                          </p:stCondLst>
                                        </p:cTn>
                                        <p:tgtEl>
                                          <p:spTgt spid="260"/>
                                        </p:tgtEl>
                                        <p:attrNameLst>
                                          <p:attrName>style.visibility</p:attrName>
                                        </p:attrNameLst>
                                      </p:cBhvr>
                                      <p:to>
                                        <p:strVal val="visible"/>
                                      </p:to>
                                    </p:set>
                                    <p:anim calcmode="lin" valueType="num">
                                      <p:cBhvr>
                                        <p:cTn id="614" dur="500" fill="hold"/>
                                        <p:tgtEl>
                                          <p:spTgt spid="260"/>
                                        </p:tgtEl>
                                        <p:attrNameLst>
                                          <p:attrName>ppt_w</p:attrName>
                                        </p:attrNameLst>
                                      </p:cBhvr>
                                      <p:tavLst>
                                        <p:tav tm="0">
                                          <p:val>
                                            <p:fltVal val="0"/>
                                          </p:val>
                                        </p:tav>
                                        <p:tav tm="100000">
                                          <p:val>
                                            <p:strVal val="#ppt_w"/>
                                          </p:val>
                                        </p:tav>
                                      </p:tavLst>
                                    </p:anim>
                                    <p:anim calcmode="lin" valueType="num">
                                      <p:cBhvr>
                                        <p:cTn id="615" dur="500" fill="hold"/>
                                        <p:tgtEl>
                                          <p:spTgt spid="260"/>
                                        </p:tgtEl>
                                        <p:attrNameLst>
                                          <p:attrName>ppt_h</p:attrName>
                                        </p:attrNameLst>
                                      </p:cBhvr>
                                      <p:tavLst>
                                        <p:tav tm="0">
                                          <p:val>
                                            <p:fltVal val="0"/>
                                          </p:val>
                                        </p:tav>
                                        <p:tav tm="100000">
                                          <p:val>
                                            <p:strVal val="#ppt_h"/>
                                          </p:val>
                                        </p:tav>
                                      </p:tavLst>
                                    </p:anim>
                                    <p:anim calcmode="lin" valueType="num">
                                      <p:cBhvr>
                                        <p:cTn id="616" dur="500" fill="hold"/>
                                        <p:tgtEl>
                                          <p:spTgt spid="260"/>
                                        </p:tgtEl>
                                        <p:attrNameLst>
                                          <p:attrName>style.rotation</p:attrName>
                                        </p:attrNameLst>
                                      </p:cBhvr>
                                      <p:tavLst>
                                        <p:tav tm="0">
                                          <p:val>
                                            <p:fltVal val="360"/>
                                          </p:val>
                                        </p:tav>
                                        <p:tav tm="100000">
                                          <p:val>
                                            <p:fltVal val="0"/>
                                          </p:val>
                                        </p:tav>
                                      </p:tavLst>
                                    </p:anim>
                                    <p:animEffect transition="in" filter="fade">
                                      <p:cBhvr>
                                        <p:cTn id="617" dur="500"/>
                                        <p:tgtEl>
                                          <p:spTgt spid="260"/>
                                        </p:tgtEl>
                                      </p:cBhvr>
                                    </p:animEffect>
                                  </p:childTnLst>
                                </p:cTn>
                              </p:par>
                              <p:par>
                                <p:cTn id="618" presetID="49" presetClass="entr" presetSubtype="0" decel="100000" fill="hold" nodeType="withEffect">
                                  <p:stCondLst>
                                    <p:cond delay="0"/>
                                  </p:stCondLst>
                                  <p:childTnLst>
                                    <p:set>
                                      <p:cBhvr>
                                        <p:cTn id="619" dur="1" fill="hold">
                                          <p:stCondLst>
                                            <p:cond delay="0"/>
                                          </p:stCondLst>
                                        </p:cTn>
                                        <p:tgtEl>
                                          <p:spTgt spid="261"/>
                                        </p:tgtEl>
                                        <p:attrNameLst>
                                          <p:attrName>style.visibility</p:attrName>
                                        </p:attrNameLst>
                                      </p:cBhvr>
                                      <p:to>
                                        <p:strVal val="visible"/>
                                      </p:to>
                                    </p:set>
                                    <p:anim calcmode="lin" valueType="num">
                                      <p:cBhvr>
                                        <p:cTn id="620" dur="500" fill="hold"/>
                                        <p:tgtEl>
                                          <p:spTgt spid="261"/>
                                        </p:tgtEl>
                                        <p:attrNameLst>
                                          <p:attrName>ppt_w</p:attrName>
                                        </p:attrNameLst>
                                      </p:cBhvr>
                                      <p:tavLst>
                                        <p:tav tm="0">
                                          <p:val>
                                            <p:fltVal val="0"/>
                                          </p:val>
                                        </p:tav>
                                        <p:tav tm="100000">
                                          <p:val>
                                            <p:strVal val="#ppt_w"/>
                                          </p:val>
                                        </p:tav>
                                      </p:tavLst>
                                    </p:anim>
                                    <p:anim calcmode="lin" valueType="num">
                                      <p:cBhvr>
                                        <p:cTn id="621" dur="500" fill="hold"/>
                                        <p:tgtEl>
                                          <p:spTgt spid="261"/>
                                        </p:tgtEl>
                                        <p:attrNameLst>
                                          <p:attrName>ppt_h</p:attrName>
                                        </p:attrNameLst>
                                      </p:cBhvr>
                                      <p:tavLst>
                                        <p:tav tm="0">
                                          <p:val>
                                            <p:fltVal val="0"/>
                                          </p:val>
                                        </p:tav>
                                        <p:tav tm="100000">
                                          <p:val>
                                            <p:strVal val="#ppt_h"/>
                                          </p:val>
                                        </p:tav>
                                      </p:tavLst>
                                    </p:anim>
                                    <p:anim calcmode="lin" valueType="num">
                                      <p:cBhvr>
                                        <p:cTn id="622" dur="500" fill="hold"/>
                                        <p:tgtEl>
                                          <p:spTgt spid="261"/>
                                        </p:tgtEl>
                                        <p:attrNameLst>
                                          <p:attrName>style.rotation</p:attrName>
                                        </p:attrNameLst>
                                      </p:cBhvr>
                                      <p:tavLst>
                                        <p:tav tm="0">
                                          <p:val>
                                            <p:fltVal val="360"/>
                                          </p:val>
                                        </p:tav>
                                        <p:tav tm="100000">
                                          <p:val>
                                            <p:fltVal val="0"/>
                                          </p:val>
                                        </p:tav>
                                      </p:tavLst>
                                    </p:anim>
                                    <p:animEffect transition="in" filter="fade">
                                      <p:cBhvr>
                                        <p:cTn id="623" dur="500"/>
                                        <p:tgtEl>
                                          <p:spTgt spid="261"/>
                                        </p:tgtEl>
                                      </p:cBhvr>
                                    </p:animEffect>
                                  </p:childTnLst>
                                </p:cTn>
                              </p:par>
                              <p:par>
                                <p:cTn id="624" presetID="49" presetClass="entr" presetSubtype="0" decel="100000" fill="hold" nodeType="withEffect">
                                  <p:stCondLst>
                                    <p:cond delay="0"/>
                                  </p:stCondLst>
                                  <p:childTnLst>
                                    <p:set>
                                      <p:cBhvr>
                                        <p:cTn id="625" dur="1" fill="hold">
                                          <p:stCondLst>
                                            <p:cond delay="0"/>
                                          </p:stCondLst>
                                        </p:cTn>
                                        <p:tgtEl>
                                          <p:spTgt spid="262"/>
                                        </p:tgtEl>
                                        <p:attrNameLst>
                                          <p:attrName>style.visibility</p:attrName>
                                        </p:attrNameLst>
                                      </p:cBhvr>
                                      <p:to>
                                        <p:strVal val="visible"/>
                                      </p:to>
                                    </p:set>
                                    <p:anim calcmode="lin" valueType="num">
                                      <p:cBhvr>
                                        <p:cTn id="626" dur="500" fill="hold"/>
                                        <p:tgtEl>
                                          <p:spTgt spid="262"/>
                                        </p:tgtEl>
                                        <p:attrNameLst>
                                          <p:attrName>ppt_w</p:attrName>
                                        </p:attrNameLst>
                                      </p:cBhvr>
                                      <p:tavLst>
                                        <p:tav tm="0">
                                          <p:val>
                                            <p:fltVal val="0"/>
                                          </p:val>
                                        </p:tav>
                                        <p:tav tm="100000">
                                          <p:val>
                                            <p:strVal val="#ppt_w"/>
                                          </p:val>
                                        </p:tav>
                                      </p:tavLst>
                                    </p:anim>
                                    <p:anim calcmode="lin" valueType="num">
                                      <p:cBhvr>
                                        <p:cTn id="627" dur="500" fill="hold"/>
                                        <p:tgtEl>
                                          <p:spTgt spid="262"/>
                                        </p:tgtEl>
                                        <p:attrNameLst>
                                          <p:attrName>ppt_h</p:attrName>
                                        </p:attrNameLst>
                                      </p:cBhvr>
                                      <p:tavLst>
                                        <p:tav tm="0">
                                          <p:val>
                                            <p:fltVal val="0"/>
                                          </p:val>
                                        </p:tav>
                                        <p:tav tm="100000">
                                          <p:val>
                                            <p:strVal val="#ppt_h"/>
                                          </p:val>
                                        </p:tav>
                                      </p:tavLst>
                                    </p:anim>
                                    <p:anim calcmode="lin" valueType="num">
                                      <p:cBhvr>
                                        <p:cTn id="628" dur="500" fill="hold"/>
                                        <p:tgtEl>
                                          <p:spTgt spid="262"/>
                                        </p:tgtEl>
                                        <p:attrNameLst>
                                          <p:attrName>style.rotation</p:attrName>
                                        </p:attrNameLst>
                                      </p:cBhvr>
                                      <p:tavLst>
                                        <p:tav tm="0">
                                          <p:val>
                                            <p:fltVal val="360"/>
                                          </p:val>
                                        </p:tav>
                                        <p:tav tm="100000">
                                          <p:val>
                                            <p:fltVal val="0"/>
                                          </p:val>
                                        </p:tav>
                                      </p:tavLst>
                                    </p:anim>
                                    <p:animEffect transition="in" filter="fade">
                                      <p:cBhvr>
                                        <p:cTn id="629" dur="500"/>
                                        <p:tgtEl>
                                          <p:spTgt spid="262"/>
                                        </p:tgtEl>
                                      </p:cBhvr>
                                    </p:animEffect>
                                  </p:childTnLst>
                                </p:cTn>
                              </p:par>
                              <p:par>
                                <p:cTn id="630" presetID="49" presetClass="entr" presetSubtype="0" decel="100000" fill="hold" nodeType="withEffect">
                                  <p:stCondLst>
                                    <p:cond delay="0"/>
                                  </p:stCondLst>
                                  <p:childTnLst>
                                    <p:set>
                                      <p:cBhvr>
                                        <p:cTn id="631" dur="1" fill="hold">
                                          <p:stCondLst>
                                            <p:cond delay="0"/>
                                          </p:stCondLst>
                                        </p:cTn>
                                        <p:tgtEl>
                                          <p:spTgt spid="263"/>
                                        </p:tgtEl>
                                        <p:attrNameLst>
                                          <p:attrName>style.visibility</p:attrName>
                                        </p:attrNameLst>
                                      </p:cBhvr>
                                      <p:to>
                                        <p:strVal val="visible"/>
                                      </p:to>
                                    </p:set>
                                    <p:anim calcmode="lin" valueType="num">
                                      <p:cBhvr>
                                        <p:cTn id="632" dur="500" fill="hold"/>
                                        <p:tgtEl>
                                          <p:spTgt spid="263"/>
                                        </p:tgtEl>
                                        <p:attrNameLst>
                                          <p:attrName>ppt_w</p:attrName>
                                        </p:attrNameLst>
                                      </p:cBhvr>
                                      <p:tavLst>
                                        <p:tav tm="0">
                                          <p:val>
                                            <p:fltVal val="0"/>
                                          </p:val>
                                        </p:tav>
                                        <p:tav tm="100000">
                                          <p:val>
                                            <p:strVal val="#ppt_w"/>
                                          </p:val>
                                        </p:tav>
                                      </p:tavLst>
                                    </p:anim>
                                    <p:anim calcmode="lin" valueType="num">
                                      <p:cBhvr>
                                        <p:cTn id="633" dur="500" fill="hold"/>
                                        <p:tgtEl>
                                          <p:spTgt spid="263"/>
                                        </p:tgtEl>
                                        <p:attrNameLst>
                                          <p:attrName>ppt_h</p:attrName>
                                        </p:attrNameLst>
                                      </p:cBhvr>
                                      <p:tavLst>
                                        <p:tav tm="0">
                                          <p:val>
                                            <p:fltVal val="0"/>
                                          </p:val>
                                        </p:tav>
                                        <p:tav tm="100000">
                                          <p:val>
                                            <p:strVal val="#ppt_h"/>
                                          </p:val>
                                        </p:tav>
                                      </p:tavLst>
                                    </p:anim>
                                    <p:anim calcmode="lin" valueType="num">
                                      <p:cBhvr>
                                        <p:cTn id="634" dur="500" fill="hold"/>
                                        <p:tgtEl>
                                          <p:spTgt spid="263"/>
                                        </p:tgtEl>
                                        <p:attrNameLst>
                                          <p:attrName>style.rotation</p:attrName>
                                        </p:attrNameLst>
                                      </p:cBhvr>
                                      <p:tavLst>
                                        <p:tav tm="0">
                                          <p:val>
                                            <p:fltVal val="360"/>
                                          </p:val>
                                        </p:tav>
                                        <p:tav tm="100000">
                                          <p:val>
                                            <p:fltVal val="0"/>
                                          </p:val>
                                        </p:tav>
                                      </p:tavLst>
                                    </p:anim>
                                    <p:animEffect transition="in" filter="fade">
                                      <p:cBhvr>
                                        <p:cTn id="635" dur="500"/>
                                        <p:tgtEl>
                                          <p:spTgt spid="263"/>
                                        </p:tgtEl>
                                      </p:cBhvr>
                                    </p:animEffect>
                                  </p:childTnLst>
                                </p:cTn>
                              </p:par>
                              <p:par>
                                <p:cTn id="636" presetID="49" presetClass="entr" presetSubtype="0" decel="100000" fill="hold" nodeType="withEffect">
                                  <p:stCondLst>
                                    <p:cond delay="0"/>
                                  </p:stCondLst>
                                  <p:childTnLst>
                                    <p:set>
                                      <p:cBhvr>
                                        <p:cTn id="637" dur="1" fill="hold">
                                          <p:stCondLst>
                                            <p:cond delay="0"/>
                                          </p:stCondLst>
                                        </p:cTn>
                                        <p:tgtEl>
                                          <p:spTgt spid="264"/>
                                        </p:tgtEl>
                                        <p:attrNameLst>
                                          <p:attrName>style.visibility</p:attrName>
                                        </p:attrNameLst>
                                      </p:cBhvr>
                                      <p:to>
                                        <p:strVal val="visible"/>
                                      </p:to>
                                    </p:set>
                                    <p:anim calcmode="lin" valueType="num">
                                      <p:cBhvr>
                                        <p:cTn id="638" dur="500" fill="hold"/>
                                        <p:tgtEl>
                                          <p:spTgt spid="264"/>
                                        </p:tgtEl>
                                        <p:attrNameLst>
                                          <p:attrName>ppt_w</p:attrName>
                                        </p:attrNameLst>
                                      </p:cBhvr>
                                      <p:tavLst>
                                        <p:tav tm="0">
                                          <p:val>
                                            <p:fltVal val="0"/>
                                          </p:val>
                                        </p:tav>
                                        <p:tav tm="100000">
                                          <p:val>
                                            <p:strVal val="#ppt_w"/>
                                          </p:val>
                                        </p:tav>
                                      </p:tavLst>
                                    </p:anim>
                                    <p:anim calcmode="lin" valueType="num">
                                      <p:cBhvr>
                                        <p:cTn id="639" dur="500" fill="hold"/>
                                        <p:tgtEl>
                                          <p:spTgt spid="264"/>
                                        </p:tgtEl>
                                        <p:attrNameLst>
                                          <p:attrName>ppt_h</p:attrName>
                                        </p:attrNameLst>
                                      </p:cBhvr>
                                      <p:tavLst>
                                        <p:tav tm="0">
                                          <p:val>
                                            <p:fltVal val="0"/>
                                          </p:val>
                                        </p:tav>
                                        <p:tav tm="100000">
                                          <p:val>
                                            <p:strVal val="#ppt_h"/>
                                          </p:val>
                                        </p:tav>
                                      </p:tavLst>
                                    </p:anim>
                                    <p:anim calcmode="lin" valueType="num">
                                      <p:cBhvr>
                                        <p:cTn id="640" dur="500" fill="hold"/>
                                        <p:tgtEl>
                                          <p:spTgt spid="264"/>
                                        </p:tgtEl>
                                        <p:attrNameLst>
                                          <p:attrName>style.rotation</p:attrName>
                                        </p:attrNameLst>
                                      </p:cBhvr>
                                      <p:tavLst>
                                        <p:tav tm="0">
                                          <p:val>
                                            <p:fltVal val="360"/>
                                          </p:val>
                                        </p:tav>
                                        <p:tav tm="100000">
                                          <p:val>
                                            <p:fltVal val="0"/>
                                          </p:val>
                                        </p:tav>
                                      </p:tavLst>
                                    </p:anim>
                                    <p:animEffect transition="in" filter="fade">
                                      <p:cBhvr>
                                        <p:cTn id="641" dur="500"/>
                                        <p:tgtEl>
                                          <p:spTgt spid="264"/>
                                        </p:tgtEl>
                                      </p:cBhvr>
                                    </p:animEffect>
                                  </p:childTnLst>
                                </p:cTn>
                              </p:par>
                              <p:par>
                                <p:cTn id="642" presetID="49" presetClass="entr" presetSubtype="0" decel="100000" fill="hold" nodeType="withEffect">
                                  <p:stCondLst>
                                    <p:cond delay="0"/>
                                  </p:stCondLst>
                                  <p:childTnLst>
                                    <p:set>
                                      <p:cBhvr>
                                        <p:cTn id="643" dur="1" fill="hold">
                                          <p:stCondLst>
                                            <p:cond delay="0"/>
                                          </p:stCondLst>
                                        </p:cTn>
                                        <p:tgtEl>
                                          <p:spTgt spid="265"/>
                                        </p:tgtEl>
                                        <p:attrNameLst>
                                          <p:attrName>style.visibility</p:attrName>
                                        </p:attrNameLst>
                                      </p:cBhvr>
                                      <p:to>
                                        <p:strVal val="visible"/>
                                      </p:to>
                                    </p:set>
                                    <p:anim calcmode="lin" valueType="num">
                                      <p:cBhvr>
                                        <p:cTn id="644" dur="500" fill="hold"/>
                                        <p:tgtEl>
                                          <p:spTgt spid="265"/>
                                        </p:tgtEl>
                                        <p:attrNameLst>
                                          <p:attrName>ppt_w</p:attrName>
                                        </p:attrNameLst>
                                      </p:cBhvr>
                                      <p:tavLst>
                                        <p:tav tm="0">
                                          <p:val>
                                            <p:fltVal val="0"/>
                                          </p:val>
                                        </p:tav>
                                        <p:tav tm="100000">
                                          <p:val>
                                            <p:strVal val="#ppt_w"/>
                                          </p:val>
                                        </p:tav>
                                      </p:tavLst>
                                    </p:anim>
                                    <p:anim calcmode="lin" valueType="num">
                                      <p:cBhvr>
                                        <p:cTn id="645" dur="500" fill="hold"/>
                                        <p:tgtEl>
                                          <p:spTgt spid="265"/>
                                        </p:tgtEl>
                                        <p:attrNameLst>
                                          <p:attrName>ppt_h</p:attrName>
                                        </p:attrNameLst>
                                      </p:cBhvr>
                                      <p:tavLst>
                                        <p:tav tm="0">
                                          <p:val>
                                            <p:fltVal val="0"/>
                                          </p:val>
                                        </p:tav>
                                        <p:tav tm="100000">
                                          <p:val>
                                            <p:strVal val="#ppt_h"/>
                                          </p:val>
                                        </p:tav>
                                      </p:tavLst>
                                    </p:anim>
                                    <p:anim calcmode="lin" valueType="num">
                                      <p:cBhvr>
                                        <p:cTn id="646" dur="500" fill="hold"/>
                                        <p:tgtEl>
                                          <p:spTgt spid="265"/>
                                        </p:tgtEl>
                                        <p:attrNameLst>
                                          <p:attrName>style.rotation</p:attrName>
                                        </p:attrNameLst>
                                      </p:cBhvr>
                                      <p:tavLst>
                                        <p:tav tm="0">
                                          <p:val>
                                            <p:fltVal val="360"/>
                                          </p:val>
                                        </p:tav>
                                        <p:tav tm="100000">
                                          <p:val>
                                            <p:fltVal val="0"/>
                                          </p:val>
                                        </p:tav>
                                      </p:tavLst>
                                    </p:anim>
                                    <p:animEffect transition="in" filter="fade">
                                      <p:cBhvr>
                                        <p:cTn id="647" dur="500"/>
                                        <p:tgtEl>
                                          <p:spTgt spid="265"/>
                                        </p:tgtEl>
                                      </p:cBhvr>
                                    </p:animEffect>
                                  </p:childTnLst>
                                </p:cTn>
                              </p:par>
                              <p:par>
                                <p:cTn id="648" presetID="49" presetClass="entr" presetSubtype="0" decel="100000" fill="hold" nodeType="withEffect">
                                  <p:stCondLst>
                                    <p:cond delay="0"/>
                                  </p:stCondLst>
                                  <p:childTnLst>
                                    <p:set>
                                      <p:cBhvr>
                                        <p:cTn id="649" dur="1" fill="hold">
                                          <p:stCondLst>
                                            <p:cond delay="0"/>
                                          </p:stCondLst>
                                        </p:cTn>
                                        <p:tgtEl>
                                          <p:spTgt spid="266"/>
                                        </p:tgtEl>
                                        <p:attrNameLst>
                                          <p:attrName>style.visibility</p:attrName>
                                        </p:attrNameLst>
                                      </p:cBhvr>
                                      <p:to>
                                        <p:strVal val="visible"/>
                                      </p:to>
                                    </p:set>
                                    <p:anim calcmode="lin" valueType="num">
                                      <p:cBhvr>
                                        <p:cTn id="650" dur="500" fill="hold"/>
                                        <p:tgtEl>
                                          <p:spTgt spid="266"/>
                                        </p:tgtEl>
                                        <p:attrNameLst>
                                          <p:attrName>ppt_w</p:attrName>
                                        </p:attrNameLst>
                                      </p:cBhvr>
                                      <p:tavLst>
                                        <p:tav tm="0">
                                          <p:val>
                                            <p:fltVal val="0"/>
                                          </p:val>
                                        </p:tav>
                                        <p:tav tm="100000">
                                          <p:val>
                                            <p:strVal val="#ppt_w"/>
                                          </p:val>
                                        </p:tav>
                                      </p:tavLst>
                                    </p:anim>
                                    <p:anim calcmode="lin" valueType="num">
                                      <p:cBhvr>
                                        <p:cTn id="651" dur="500" fill="hold"/>
                                        <p:tgtEl>
                                          <p:spTgt spid="266"/>
                                        </p:tgtEl>
                                        <p:attrNameLst>
                                          <p:attrName>ppt_h</p:attrName>
                                        </p:attrNameLst>
                                      </p:cBhvr>
                                      <p:tavLst>
                                        <p:tav tm="0">
                                          <p:val>
                                            <p:fltVal val="0"/>
                                          </p:val>
                                        </p:tav>
                                        <p:tav tm="100000">
                                          <p:val>
                                            <p:strVal val="#ppt_h"/>
                                          </p:val>
                                        </p:tav>
                                      </p:tavLst>
                                    </p:anim>
                                    <p:anim calcmode="lin" valueType="num">
                                      <p:cBhvr>
                                        <p:cTn id="652" dur="500" fill="hold"/>
                                        <p:tgtEl>
                                          <p:spTgt spid="266"/>
                                        </p:tgtEl>
                                        <p:attrNameLst>
                                          <p:attrName>style.rotation</p:attrName>
                                        </p:attrNameLst>
                                      </p:cBhvr>
                                      <p:tavLst>
                                        <p:tav tm="0">
                                          <p:val>
                                            <p:fltVal val="360"/>
                                          </p:val>
                                        </p:tav>
                                        <p:tav tm="100000">
                                          <p:val>
                                            <p:fltVal val="0"/>
                                          </p:val>
                                        </p:tav>
                                      </p:tavLst>
                                    </p:anim>
                                    <p:animEffect transition="in" filter="fade">
                                      <p:cBhvr>
                                        <p:cTn id="653" dur="500"/>
                                        <p:tgtEl>
                                          <p:spTgt spid="266"/>
                                        </p:tgtEl>
                                      </p:cBhvr>
                                    </p:animEffect>
                                  </p:childTnLst>
                                </p:cTn>
                              </p:par>
                              <p:par>
                                <p:cTn id="654" presetID="55" presetClass="entr" presetSubtype="0" fill="hold" grpId="0" nodeType="withEffect">
                                  <p:stCondLst>
                                    <p:cond delay="0"/>
                                  </p:stCondLst>
                                  <p:childTnLst>
                                    <p:set>
                                      <p:cBhvr>
                                        <p:cTn id="655" dur="1" fill="hold">
                                          <p:stCondLst>
                                            <p:cond delay="0"/>
                                          </p:stCondLst>
                                        </p:cTn>
                                        <p:tgtEl>
                                          <p:spTgt spid="268"/>
                                        </p:tgtEl>
                                        <p:attrNameLst>
                                          <p:attrName>style.visibility</p:attrName>
                                        </p:attrNameLst>
                                      </p:cBhvr>
                                      <p:to>
                                        <p:strVal val="visible"/>
                                      </p:to>
                                    </p:set>
                                    <p:anim calcmode="lin" valueType="num">
                                      <p:cBhvr>
                                        <p:cTn id="656" dur="1000" fill="hold"/>
                                        <p:tgtEl>
                                          <p:spTgt spid="268"/>
                                        </p:tgtEl>
                                        <p:attrNameLst>
                                          <p:attrName>ppt_w</p:attrName>
                                        </p:attrNameLst>
                                      </p:cBhvr>
                                      <p:tavLst>
                                        <p:tav tm="0">
                                          <p:val>
                                            <p:strVal val="#ppt_w*0.70"/>
                                          </p:val>
                                        </p:tav>
                                        <p:tav tm="100000">
                                          <p:val>
                                            <p:strVal val="#ppt_w"/>
                                          </p:val>
                                        </p:tav>
                                      </p:tavLst>
                                    </p:anim>
                                    <p:anim calcmode="lin" valueType="num">
                                      <p:cBhvr>
                                        <p:cTn id="657" dur="1000" fill="hold"/>
                                        <p:tgtEl>
                                          <p:spTgt spid="268"/>
                                        </p:tgtEl>
                                        <p:attrNameLst>
                                          <p:attrName>ppt_h</p:attrName>
                                        </p:attrNameLst>
                                      </p:cBhvr>
                                      <p:tavLst>
                                        <p:tav tm="0">
                                          <p:val>
                                            <p:strVal val="#ppt_h"/>
                                          </p:val>
                                        </p:tav>
                                        <p:tav tm="100000">
                                          <p:val>
                                            <p:strVal val="#ppt_h"/>
                                          </p:val>
                                        </p:tav>
                                      </p:tavLst>
                                    </p:anim>
                                    <p:animEffect transition="in" filter="fade">
                                      <p:cBhvr>
                                        <p:cTn id="658" dur="1000"/>
                                        <p:tgtEl>
                                          <p:spTgt spid="268"/>
                                        </p:tgtEl>
                                      </p:cBhvr>
                                    </p:animEffect>
                                  </p:childTnLst>
                                </p:cTn>
                              </p:par>
                              <p:par>
                                <p:cTn id="659" presetID="55" presetClass="entr" presetSubtype="0" fill="hold" grpId="0" nodeType="withEffect">
                                  <p:stCondLst>
                                    <p:cond delay="0"/>
                                  </p:stCondLst>
                                  <p:childTnLst>
                                    <p:set>
                                      <p:cBhvr>
                                        <p:cTn id="660" dur="1" fill="hold">
                                          <p:stCondLst>
                                            <p:cond delay="0"/>
                                          </p:stCondLst>
                                        </p:cTn>
                                        <p:tgtEl>
                                          <p:spTgt spid="267"/>
                                        </p:tgtEl>
                                        <p:attrNameLst>
                                          <p:attrName>style.visibility</p:attrName>
                                        </p:attrNameLst>
                                      </p:cBhvr>
                                      <p:to>
                                        <p:strVal val="visible"/>
                                      </p:to>
                                    </p:set>
                                    <p:anim calcmode="lin" valueType="num">
                                      <p:cBhvr>
                                        <p:cTn id="661" dur="1000" fill="hold"/>
                                        <p:tgtEl>
                                          <p:spTgt spid="267"/>
                                        </p:tgtEl>
                                        <p:attrNameLst>
                                          <p:attrName>ppt_w</p:attrName>
                                        </p:attrNameLst>
                                      </p:cBhvr>
                                      <p:tavLst>
                                        <p:tav tm="0">
                                          <p:val>
                                            <p:strVal val="#ppt_w*0.70"/>
                                          </p:val>
                                        </p:tav>
                                        <p:tav tm="100000">
                                          <p:val>
                                            <p:strVal val="#ppt_w"/>
                                          </p:val>
                                        </p:tav>
                                      </p:tavLst>
                                    </p:anim>
                                    <p:anim calcmode="lin" valueType="num">
                                      <p:cBhvr>
                                        <p:cTn id="662" dur="1000" fill="hold"/>
                                        <p:tgtEl>
                                          <p:spTgt spid="267"/>
                                        </p:tgtEl>
                                        <p:attrNameLst>
                                          <p:attrName>ppt_h</p:attrName>
                                        </p:attrNameLst>
                                      </p:cBhvr>
                                      <p:tavLst>
                                        <p:tav tm="0">
                                          <p:val>
                                            <p:strVal val="#ppt_h"/>
                                          </p:val>
                                        </p:tav>
                                        <p:tav tm="100000">
                                          <p:val>
                                            <p:strVal val="#ppt_h"/>
                                          </p:val>
                                        </p:tav>
                                      </p:tavLst>
                                    </p:anim>
                                    <p:animEffect transition="in" filter="fade">
                                      <p:cBhvr>
                                        <p:cTn id="663" dur="1000"/>
                                        <p:tgtEl>
                                          <p:spTgt spid="267"/>
                                        </p:tgtEl>
                                      </p:cBhvr>
                                    </p:animEffect>
                                  </p:childTnLst>
                                </p:cTn>
                              </p:par>
                            </p:childTnLst>
                          </p:cTn>
                        </p:par>
                      </p:childTnLst>
                    </p:cTn>
                  </p:par>
                  <p:par>
                    <p:cTn id="664" fill="hold">
                      <p:stCondLst>
                        <p:cond delay="indefinite"/>
                      </p:stCondLst>
                      <p:childTnLst>
                        <p:par>
                          <p:cTn id="665" fill="hold">
                            <p:stCondLst>
                              <p:cond delay="0"/>
                            </p:stCondLst>
                            <p:childTnLst>
                              <p:par>
                                <p:cTn id="666" presetID="1" presetClass="entr" presetSubtype="0" fill="hold" grpId="0" nodeType="clickEffect">
                                  <p:stCondLst>
                                    <p:cond delay="0"/>
                                  </p:stCondLst>
                                  <p:childTnLst>
                                    <p:set>
                                      <p:cBhvr>
                                        <p:cTn id="667" dur="1" fill="hold">
                                          <p:stCondLst>
                                            <p:cond delay="0"/>
                                          </p:stCondLst>
                                        </p:cTn>
                                        <p:tgtEl>
                                          <p:spTgt spid="269"/>
                                        </p:tgtEl>
                                        <p:attrNameLst>
                                          <p:attrName>style.visibility</p:attrName>
                                        </p:attrNameLst>
                                      </p:cBhvr>
                                      <p:to>
                                        <p:strVal val="visible"/>
                                      </p:to>
                                    </p:set>
                                  </p:childTnLst>
                                </p:cTn>
                              </p:par>
                              <p:par>
                                <p:cTn id="668" presetID="1" presetClass="entr" presetSubtype="0" fill="hold" grpId="0" nodeType="withEffect">
                                  <p:stCondLst>
                                    <p:cond delay="0"/>
                                  </p:stCondLst>
                                  <p:childTnLst>
                                    <p:set>
                                      <p:cBhvr>
                                        <p:cTn id="669" dur="1" fill="hold">
                                          <p:stCondLst>
                                            <p:cond delay="0"/>
                                          </p:stCondLst>
                                        </p:cTn>
                                        <p:tgtEl>
                                          <p:spTgt spid="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animBg="1"/>
      <p:bldP spid="170" grpId="0" animBg="1"/>
      <p:bldP spid="171" grpId="0" animBg="1"/>
      <p:bldP spid="172" grpId="0" animBg="1"/>
      <p:bldP spid="173" grpId="0" animBg="1"/>
      <p:bldP spid="174" grpId="0" animBg="1"/>
      <p:bldP spid="175" grpId="0" animBg="1"/>
      <p:bldP spid="176" grpId="0" animBg="1"/>
      <p:bldP spid="177" grpId="0" animBg="1"/>
      <p:bldP spid="183" grpId="0" animBg="1"/>
      <p:bldP spid="189" grpId="0" animBg="1"/>
      <p:bldP spid="199" grpId="0" animBg="1"/>
      <p:bldP spid="216" grpId="0" animBg="1"/>
      <p:bldP spid="217" grpId="0" animBg="1"/>
      <p:bldP spid="267" grpId="0" animBg="1"/>
      <p:bldP spid="268" grpId="0" animBg="1"/>
      <p:bldP spid="269" grpId="0"/>
      <p:bldP spid="293" grpId="0"/>
    </p:bld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olstice">
      <a:majorFont>
        <a:latin typeface="Gill Sans MT"/>
        <a:ea typeface=""/>
        <a:cs typeface=""/>
        <a:font script="Grek" typeface="Corbel"/>
        <a:font script="Cyrl" typeface="Corbel"/>
        <a:font script="Jpan" typeface="ＭＳ ゴシック"/>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ＭＳ ゴシック"/>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38100"/>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chemeClr val="tx1"/>
          </a:solidFill>
          <a:tailEnd type="arrow"/>
        </a:ln>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Story">
  <a:themeElements>
    <a:clrScheme name="Story">
      <a:dk1>
        <a:sysClr val="windowText" lastClr="000000"/>
      </a:dk1>
      <a:lt1>
        <a:sysClr val="window" lastClr="FFFFFF"/>
      </a:lt1>
      <a:dk2>
        <a:srgbClr val="212121"/>
      </a:dk2>
      <a:lt2>
        <a:srgbClr val="CDD4D7"/>
      </a:lt2>
      <a:accent1>
        <a:srgbClr val="1D86CD"/>
      </a:accent1>
      <a:accent2>
        <a:srgbClr val="732E9A"/>
      </a:accent2>
      <a:accent3>
        <a:srgbClr val="B50B1B"/>
      </a:accent3>
      <a:accent4>
        <a:srgbClr val="E8950E"/>
      </a:accent4>
      <a:accent5>
        <a:srgbClr val="55992B"/>
      </a:accent5>
      <a:accent6>
        <a:srgbClr val="2C9C89"/>
      </a:accent6>
      <a:hlink>
        <a:srgbClr val="EC4D4D"/>
      </a:hlink>
      <a:folHlink>
        <a:srgbClr val="F8CE8A"/>
      </a:folHlink>
    </a:clrScheme>
    <a:fontScheme name="Story">
      <a:majorFont>
        <a:latin typeface="Calisto MT"/>
        <a:ea typeface=""/>
        <a:cs typeface=""/>
        <a:font script="Jpan" typeface="ＭＳ Ｐ明朝"/>
      </a:majorFont>
      <a:minorFont>
        <a:latin typeface="Calisto MT"/>
        <a:ea typeface=""/>
        <a:cs typeface=""/>
        <a:font script="Jpan" typeface="ＭＳ Ｐ明朝"/>
      </a:minorFont>
    </a:fontScheme>
    <a:fmtScheme name="Story">
      <a:fillStyleLst>
        <a:solidFill>
          <a:schemeClr val="phClr"/>
        </a:solidFill>
        <a:blipFill rotWithShape="1">
          <a:blip xmlns:r="http://schemas.openxmlformats.org/officeDocument/2006/relationships" r:embed="rId1">
            <a:duotone>
              <a:schemeClr val="phClr">
                <a:shade val="10000"/>
                <a:satMod val="150000"/>
                <a:lumMod val="120000"/>
              </a:schemeClr>
              <a:schemeClr val="phClr">
                <a:satMod val="350000"/>
                <a:lumMod val="150000"/>
              </a:schemeClr>
            </a:duotone>
          </a:blip>
          <a:tile tx="0" ty="0" sx="20000" sy="20000" flip="none" algn="ctr"/>
        </a:blipFill>
        <a:gradFill rotWithShape="1">
          <a:gsLst>
            <a:gs pos="0">
              <a:schemeClr val="phClr">
                <a:shade val="20000"/>
                <a:satMod val="130000"/>
              </a:schemeClr>
            </a:gs>
            <a:gs pos="50000">
              <a:schemeClr val="phClr">
                <a:shade val="90000"/>
                <a:satMod val="130000"/>
              </a:schemeClr>
            </a:gs>
            <a:gs pos="100000">
              <a:schemeClr val="phClr">
                <a:shade val="100000"/>
                <a:satMod val="200000"/>
                <a:lumMod val="120000"/>
              </a:schemeClr>
            </a:gs>
          </a:gsLst>
          <a:lin ang="16200000" scaled="0"/>
        </a:gradFill>
      </a:fillStyleLst>
      <a:lnStyleLst>
        <a:ln w="6350" cap="flat" cmpd="sng" algn="ctr">
          <a:solidFill>
            <a:schemeClr val="phClr">
              <a:shade val="95000"/>
              <a:satMod val="105000"/>
            </a:schemeClr>
          </a:solidFill>
          <a:prstDash val="solid"/>
        </a:ln>
        <a:ln w="19050" cap="flat" cmpd="sng" algn="ctr">
          <a:solidFill>
            <a:schemeClr val="phClr"/>
          </a:solidFill>
          <a:prstDash val="solid"/>
        </a:ln>
        <a:ln w="34925" cap="flat" cmpd="sng" algn="ctr">
          <a:solidFill>
            <a:schemeClr val="phClr"/>
          </a:solidFill>
          <a:prstDash val="solid"/>
        </a:ln>
      </a:lnStyleLst>
      <a:effectStyleLst>
        <a:effectStyle>
          <a:effectLst/>
        </a:effectStyle>
        <a:effectStyle>
          <a:effectLst>
            <a:outerShdw blurRad="88900" dist="50800" dir="2100000" sx="104000" sy="104000" algn="br" rotWithShape="0">
              <a:srgbClr val="000000">
                <a:alpha val="55000"/>
              </a:srgbClr>
            </a:outerShdw>
          </a:effectLst>
        </a:effectStyle>
        <a:effectStyle>
          <a:effectLst>
            <a:outerShdw blurRad="127000" dist="63500" dir="5400000" sx="103000" sy="103000" rotWithShape="0">
              <a:srgbClr val="000000">
                <a:alpha val="75000"/>
              </a:srgbClr>
            </a:outerShdw>
          </a:effectLst>
          <a:scene3d>
            <a:camera prst="perspectiveFront" fov="3000000"/>
            <a:lightRig rig="balanced" dir="t">
              <a:rot lat="0" lon="0" rev="18000000"/>
            </a:lightRig>
          </a:scene3d>
          <a:sp3d prstMaterial="plastic">
            <a:bevelT w="254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2">
            <a:duotone>
              <a:schemeClr val="phClr">
                <a:shade val="10000"/>
                <a:satMod val="150000"/>
              </a:schemeClr>
              <a:schemeClr val="phClr">
                <a:tint val="60000"/>
                <a:satMod val="400000"/>
                <a:lumMod val="11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38100"/>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chemeClr val="tx1"/>
          </a:solidFill>
          <a:tailEnd type="arrow"/>
        </a:ln>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Grid.thmx</Template>
  <TotalTime>34277</TotalTime>
  <Words>1234</Words>
  <Application>Microsoft Macintosh PowerPoint</Application>
  <PresentationFormat>On-screen Show (4:3)</PresentationFormat>
  <Paragraphs>183</Paragraphs>
  <Slides>25</Slides>
  <Notes>4</Notes>
  <HiddenSlides>0</HiddenSlides>
  <MMClips>0</MMClips>
  <ScaleCrop>false</ScaleCrop>
  <HeadingPairs>
    <vt:vector size="4" baseType="variant">
      <vt:variant>
        <vt:lpstr>Theme</vt:lpstr>
      </vt:variant>
      <vt:variant>
        <vt:i4>3</vt:i4>
      </vt:variant>
      <vt:variant>
        <vt:lpstr>Slide Titles</vt:lpstr>
      </vt:variant>
      <vt:variant>
        <vt:i4>25</vt:i4>
      </vt:variant>
    </vt:vector>
  </HeadingPairs>
  <TitlesOfParts>
    <vt:vector size="28" baseType="lpstr">
      <vt:lpstr>Office Theme</vt:lpstr>
      <vt:lpstr>Story</vt:lpstr>
      <vt:lpstr>1_Office Theme</vt:lpstr>
      <vt:lpstr>Week 5  FDR  Alignment</vt:lpstr>
      <vt:lpstr>Our typical RNA quantification pipeline</vt:lpstr>
      <vt:lpstr>Alignment requires pre-processing</vt:lpstr>
      <vt:lpstr>RNA-Seq Read mapping</vt:lpstr>
      <vt:lpstr>PowerPoint Presentation</vt:lpstr>
      <vt:lpstr>Short read alignment</vt:lpstr>
      <vt:lpstr>Once sequenced the problem becomes computational</vt:lpstr>
      <vt:lpstr>Considerations and assumptions</vt:lpstr>
      <vt:lpstr>A library satisfying assumptions 1 &amp; 2</vt:lpstr>
      <vt:lpstr>Corollaries</vt:lpstr>
      <vt:lpstr>The RNA-Seq quantification problem (simple case)</vt:lpstr>
      <vt:lpstr>The RNA-Seq quantification problem (more realistic case)</vt:lpstr>
      <vt:lpstr>The RNA-Seq quantification problem. Isoform deconvolution</vt:lpstr>
      <vt:lpstr>PowerPoint Presentation</vt:lpstr>
      <vt:lpstr>PowerPoint Presentation</vt:lpstr>
      <vt:lpstr>The RNA-Seq quantification problem. Isoform deconvolution</vt:lpstr>
      <vt:lpstr>Summary: Current quantification models are complex</vt:lpstr>
      <vt:lpstr>RNA-Seq libraries revisited: End-sequence libraries</vt:lpstr>
      <vt:lpstr>RNA-Seq libraries: Summary</vt:lpstr>
      <vt:lpstr>End-sequencing solution</vt:lpstr>
      <vt:lpstr>Analysis of counting data requires 3 broad tasks</vt:lpstr>
      <vt:lpstr>Sample composition impacts transcript relative abundance</vt:lpstr>
      <vt:lpstr>Example normalization techniques</vt:lpstr>
      <vt:lpstr>Lets do an experiment</vt:lpstr>
      <vt:lpstr>When everything changes: Spike-ins</vt:lpstr>
    </vt:vector>
  </TitlesOfParts>
  <Manager/>
  <Company>Univeristy of Massachusetts Medical School</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Sequencing Bootcamp Week 4</dc:title>
  <dc:subject/>
  <dc:creator>Manuel Garber</dc:creator>
  <cp:keywords/>
  <dc:description/>
  <cp:lastModifiedBy>Alper Kucukural</cp:lastModifiedBy>
  <cp:revision>488</cp:revision>
  <dcterms:created xsi:type="dcterms:W3CDTF">2011-10-09T20:27:20Z</dcterms:created>
  <dcterms:modified xsi:type="dcterms:W3CDTF">2015-11-12T12:11:28Z</dcterms:modified>
  <cp:category/>
</cp:coreProperties>
</file>